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Economica"/>
      <p:regular r:id="rId57"/>
      <p:bold r:id="rId58"/>
      <p:italic r:id="rId59"/>
      <p:boldItalic r:id="rId60"/>
    </p:embeddedFont>
    <p:embeddedFont>
      <p:font typeface="Roboto"/>
      <p:regular r:id="rId61"/>
      <p:bold r:id="rId62"/>
      <p:italic r:id="rId63"/>
      <p:boldItalic r:id="rId64"/>
    </p:embeddedFont>
    <p:embeddedFont>
      <p:font typeface="PT Sans Narrow"/>
      <p:regular r:id="rId65"/>
      <p:bold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7E1F58-5D62-4EC1-8A65-66E8E705EAE6}">
  <a:tblStyle styleId="{987E1F58-5D62-4EC1-8A65-66E8E705EA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pen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PTSansNarrow-bold.fntdata"/><Relationship Id="rId21" Type="http://schemas.openxmlformats.org/officeDocument/2006/relationships/slide" Target="slides/slide16.xml"/><Relationship Id="rId65" Type="http://schemas.openxmlformats.org/officeDocument/2006/relationships/font" Target="fonts/PTSansNarrow-regular.fntdata"/><Relationship Id="rId24" Type="http://schemas.openxmlformats.org/officeDocument/2006/relationships/slide" Target="slides/slide19.xml"/><Relationship Id="rId68" Type="http://schemas.openxmlformats.org/officeDocument/2006/relationships/font" Target="fonts/OpenSans-bold.fntdata"/><Relationship Id="rId23" Type="http://schemas.openxmlformats.org/officeDocument/2006/relationships/slide" Target="slides/slide18.xml"/><Relationship Id="rId67" Type="http://schemas.openxmlformats.org/officeDocument/2006/relationships/font" Target="fonts/OpenSans-regular.fntdata"/><Relationship Id="rId60" Type="http://schemas.openxmlformats.org/officeDocument/2006/relationships/font" Target="fonts/Economica-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Economica-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Economica-italic.fntdata"/><Relationship Id="rId14" Type="http://schemas.openxmlformats.org/officeDocument/2006/relationships/slide" Target="slides/slide9.xml"/><Relationship Id="rId58" Type="http://schemas.openxmlformats.org/officeDocument/2006/relationships/font" Target="fonts/Economic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eb.mit.edu/6.s189/www/handouts/GettingStarted.html" TargetMode="External"/><Relationship Id="rId3" Type="http://schemas.openxmlformats.org/officeDocument/2006/relationships/hyperlink" Target="https://docs.python.org/3/library/tkinter.html#module-tkinter"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numpy-linear-algebra/"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utorialspoint.com/python/python_tuples.htm" TargetMode="External"/><Relationship Id="rId3" Type="http://schemas.openxmlformats.org/officeDocument/2006/relationships/hyperlink" Target="https://www.w3schools.com/python/python_numbers.asp"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tutorial/datastructures.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earnpython.org/en/Conditions"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loops-in-python/"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rogramiz.com/python-programming/while-loop"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s231n.github.io/python-numpy-tutoria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s.pydata.org/" TargetMode="External"/><Relationship Id="rId3" Type="http://schemas.openxmlformats.org/officeDocument/2006/relationships/hyperlink" Target="http://www.cython.or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python-pandas-dataframe/" TargetMode="External"/><Relationship Id="rId3" Type="http://schemas.openxmlformats.org/officeDocument/2006/relationships/hyperlink" Target="https://www.tutorialspoint.com/python_pandas/python_pandas_dataframe"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c12cbd927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c12cbd92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c12cbd927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c12cbd927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c12cbd927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c12cbd927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c12cbd92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c12cbd92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7c12cbd927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c12cbd927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c12cbd92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c12cbd92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c12cbd927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c12cbd927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c12cbd927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c12cbd927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c6da087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c6da087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c12cbd927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c12cbd927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c12cbd9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c12cbd9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c6da087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c6da087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c12cbd927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c12cbd927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1600" rtl="0" algn="l">
              <a:lnSpc>
                <a:spcPct val="115000"/>
              </a:lnSpc>
              <a:spcBef>
                <a:spcPts val="0"/>
              </a:spcBef>
              <a:spcAft>
                <a:spcPts val="0"/>
              </a:spcAft>
              <a:buClr>
                <a:schemeClr val="dk1"/>
              </a:buClr>
              <a:buSzPts val="1100"/>
              <a:buFont typeface="Arial"/>
              <a:buNone/>
            </a:pPr>
            <a:r>
              <a:t/>
            </a:r>
            <a:endParaRPr sz="900">
              <a:solidFill>
                <a:srgbClr val="333333"/>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c12cbd927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c12cbd927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7c12cbd927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c12cbd927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c12cbd92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c12cbd92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c12cbd927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c12cbd927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7c12cbd927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c12cbd927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c12cbd92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c12cbd92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7c12cbd927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c12cbd927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c12cbd927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c12cbd927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c12cbd9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c12cbd9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c12cbd92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c12cbd92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1600" rtl="0" algn="l">
              <a:lnSpc>
                <a:spcPct val="115000"/>
              </a:lnSpc>
              <a:spcBef>
                <a:spcPts val="0"/>
              </a:spcBef>
              <a:spcAft>
                <a:spcPts val="0"/>
              </a:spcAft>
              <a:buClr>
                <a:schemeClr val="dk1"/>
              </a:buClr>
              <a:buSzPts val="1100"/>
              <a:buFont typeface="Arial"/>
              <a:buNone/>
            </a:pPr>
            <a:r>
              <a:t/>
            </a:r>
            <a:endParaRPr sz="900">
              <a:solidFill>
                <a:srgbClr val="333333"/>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7c12cbd92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c12cbd92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c12cbd92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c12cbd92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7c12cbd92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c12cbd92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c12cbd92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c12cbd92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c12cbd927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c12cbd927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5e0679cc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e0679cc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highlight>
                  <a:srgbClr val="FFFFFF"/>
                </a:highlight>
                <a:latin typeface="Georgia"/>
                <a:ea typeface="Georgia"/>
                <a:cs typeface="Georgia"/>
                <a:sym typeface="Georgia"/>
              </a:rPr>
              <a:t>Python is a high-level, interpreted نand general-purpose dynamic programming language that focuses on code readability.</a:t>
            </a:r>
            <a:endParaRPr sz="1600">
              <a:highlight>
                <a:srgbClr val="FFFFFF"/>
              </a:highlight>
              <a:latin typeface="Georgia"/>
              <a:ea typeface="Georgia"/>
              <a:cs typeface="Georgia"/>
              <a:sym typeface="Georgia"/>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a:p>
            <a:pPr indent="0" lvl="0" marL="0" rtl="0" algn="l">
              <a:lnSpc>
                <a:spcPct val="110000"/>
              </a:lnSpc>
              <a:spcBef>
                <a:spcPts val="1800"/>
              </a:spcBef>
              <a:spcAft>
                <a:spcPts val="0"/>
              </a:spcAft>
              <a:buNone/>
            </a:pPr>
            <a:r>
              <a:rPr lang="en" sz="2250">
                <a:solidFill>
                  <a:srgbClr val="006F98"/>
                </a:solidFill>
                <a:highlight>
                  <a:srgbClr val="FFFFFF"/>
                </a:highlight>
              </a:rPr>
              <a:t>There’s Always Someone to Ask for Help in the Python Community</a:t>
            </a:r>
            <a:endParaRPr sz="2250">
              <a:solidFill>
                <a:srgbClr val="006F98"/>
              </a:solidFill>
              <a:highlight>
                <a:srgbClr val="FFFFFF"/>
              </a:highlight>
            </a:endParaRPr>
          </a:p>
          <a:p>
            <a:pPr indent="0" lvl="0" marL="0" rtl="0" algn="l">
              <a:lnSpc>
                <a:spcPct val="115000"/>
              </a:lnSpc>
              <a:spcBef>
                <a:spcPts val="800"/>
              </a:spcBef>
              <a:spcAft>
                <a:spcPts val="0"/>
              </a:spcAft>
              <a:buNone/>
            </a:pPr>
            <a:r>
              <a:rPr lang="en" sz="1200">
                <a:solidFill>
                  <a:srgbClr val="666666"/>
                </a:solidFill>
                <a:highlight>
                  <a:srgbClr val="FFFFFF"/>
                </a:highlight>
              </a:rPr>
              <a:t>The other great thing about Python’s broad and diverse base is that there are millions of users who are happy to offer advice or suggestions when you get stuck on something. Chances are, someone else has been stuck there first.</a:t>
            </a:r>
            <a:endParaRPr sz="1200">
              <a:solidFill>
                <a:srgbClr val="666666"/>
              </a:solidFill>
              <a:highlight>
                <a:srgbClr val="FFFFFF"/>
              </a:highlight>
            </a:endParaRPr>
          </a:p>
          <a:p>
            <a:pPr indent="0" lvl="0" marL="0" rtl="0" algn="l">
              <a:lnSpc>
                <a:spcPct val="115000"/>
              </a:lnSpc>
              <a:spcBef>
                <a:spcPts val="800"/>
              </a:spcBef>
              <a:spcAft>
                <a:spcPts val="0"/>
              </a:spcAft>
              <a:buNone/>
            </a:pPr>
            <a:r>
              <a:rPr lang="en" sz="1200">
                <a:solidFill>
                  <a:srgbClr val="666666"/>
                </a:solidFill>
                <a:highlight>
                  <a:srgbClr val="FFFFFF"/>
                </a:highlight>
              </a:rPr>
              <a:t>Open-source communities are known for their open discussion policies, but some of them have fierce reputations for not suffering newcomers lightly.</a:t>
            </a:r>
            <a:endParaRPr sz="1200">
              <a:solidFill>
                <a:srgbClr val="666666"/>
              </a:solidFill>
              <a:highlight>
                <a:srgbClr val="FFFFFF"/>
              </a:highlight>
            </a:endParaRPr>
          </a:p>
          <a:p>
            <a:pPr indent="0" lvl="0" marL="0" rtl="0" algn="l">
              <a:lnSpc>
                <a:spcPct val="115000"/>
              </a:lnSpc>
              <a:spcBef>
                <a:spcPts val="800"/>
              </a:spcBef>
              <a:spcAft>
                <a:spcPts val="0"/>
              </a:spcAft>
              <a:buNone/>
            </a:pPr>
            <a:r>
              <a:rPr lang="en" sz="1200">
                <a:solidFill>
                  <a:srgbClr val="666666"/>
                </a:solidFill>
                <a:highlight>
                  <a:srgbClr val="FFFFFF"/>
                </a:highlight>
              </a:rPr>
              <a:t>Python, happily, is an exception. Both online and in local meetup groups, many Python experts are happy to help you stumble through the intricacies of learning a new language.</a:t>
            </a:r>
            <a:endParaRPr sz="1200">
              <a:solidFill>
                <a:srgbClr val="666666"/>
              </a:solidFill>
              <a:highlight>
                <a:srgbClr val="FFFFFF"/>
              </a:highlight>
            </a:endParaRPr>
          </a:p>
          <a:p>
            <a:pPr indent="0" lvl="0" marL="0" rtl="0" algn="l">
              <a:spcBef>
                <a:spcPts val="800"/>
              </a:spcBef>
              <a:spcAft>
                <a:spcPts val="0"/>
              </a:spcAft>
              <a:buNone/>
            </a:pPr>
            <a:r>
              <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200">
                <a:solidFill>
                  <a:srgbClr val="666666"/>
                </a:solidFill>
                <a:highlight>
                  <a:srgbClr val="FFFFFF"/>
                </a:highlight>
              </a:rPr>
              <a:t>Python is a multi-paradigm programming language: a sort of Swiss Army knife for the coding world.</a:t>
            </a:r>
            <a:r>
              <a:rPr b="1" lang="en" sz="1200">
                <a:solidFill>
                  <a:srgbClr val="666666"/>
                </a:solidFill>
                <a:highlight>
                  <a:srgbClr val="FFFFFF"/>
                </a:highlight>
              </a:rPr>
              <a:t> It supports object-oriented programming, structured</a:t>
            </a:r>
            <a:r>
              <a:rPr lang="en" sz="1200">
                <a:solidFill>
                  <a:srgbClr val="666666"/>
                </a:solidFill>
                <a:highlight>
                  <a:srgbClr val="FFFFFF"/>
                </a:highlight>
              </a:rPr>
              <a:t> </a:t>
            </a:r>
            <a:r>
              <a:rPr b="1" lang="en" sz="1200">
                <a:solidFill>
                  <a:srgbClr val="666666"/>
                </a:solidFill>
                <a:highlight>
                  <a:srgbClr val="FFFFFF"/>
                </a:highlight>
              </a:rPr>
              <a:t>programming, and functional programming patterns, among others</a:t>
            </a:r>
            <a:r>
              <a:rPr lang="en" sz="1200">
                <a:solidFill>
                  <a:srgbClr val="666666"/>
                </a:solidFill>
                <a:highlight>
                  <a:srgbClr val="FFFFFF"/>
                </a:highlight>
              </a:rPr>
              <a:t>. There’s a joke in the Python community that “Python is generally the second-best language for everything.”</a:t>
            </a:r>
            <a:endParaRPr sz="1200">
              <a:solidFill>
                <a:srgbClr val="666666"/>
              </a:solidFill>
              <a:highlight>
                <a:srgbClr val="FFFFFF"/>
              </a:highlight>
            </a:endParaRPr>
          </a:p>
          <a:p>
            <a:pPr indent="0" lvl="0" marL="0" rtl="0" algn="l">
              <a:spcBef>
                <a:spcPts val="0"/>
              </a:spcBef>
              <a:spcAft>
                <a:spcPts val="0"/>
              </a:spcAft>
              <a:buNone/>
            </a:pPr>
            <a:r>
              <a:t/>
            </a:r>
            <a:endParaRPr sz="1200">
              <a:solidFill>
                <a:srgbClr val="666666"/>
              </a:solidFill>
              <a:highlight>
                <a:srgbClr val="FFFFFF"/>
              </a:highlight>
            </a:endParaRPr>
          </a:p>
          <a:p>
            <a:pPr indent="0" lvl="0" marL="0" rtl="0" algn="l">
              <a:lnSpc>
                <a:spcPct val="115000"/>
              </a:lnSpc>
              <a:spcBef>
                <a:spcPts val="0"/>
              </a:spcBef>
              <a:spcAft>
                <a:spcPts val="0"/>
              </a:spcAft>
              <a:buNone/>
            </a:pPr>
            <a:r>
              <a:rPr lang="en" sz="1200">
                <a:solidFill>
                  <a:srgbClr val="666666"/>
                </a:solidFill>
                <a:highlight>
                  <a:srgbClr val="FFFFFF"/>
                </a:highlight>
              </a:rPr>
              <a:t>Python’s inherent readability and simplicity make it relatively easy to pick up and the number of dedicated analytical libraries available today mean that data scientists in almost every sector will find packages already tailored to their needs freely available for download.</a:t>
            </a:r>
            <a:endParaRPr sz="1200">
              <a:solidFill>
                <a:srgbClr val="666666"/>
              </a:solidFill>
              <a:highlight>
                <a:srgbClr val="FFFFFF"/>
              </a:highlight>
            </a:endParaRPr>
          </a:p>
          <a:p>
            <a:pPr indent="0" lvl="0" marL="0" rtl="0" algn="l">
              <a:lnSpc>
                <a:spcPct val="115000"/>
              </a:lnSpc>
              <a:spcBef>
                <a:spcPts val="800"/>
              </a:spcBef>
              <a:spcAft>
                <a:spcPts val="0"/>
              </a:spcAft>
              <a:buNone/>
            </a:pPr>
            <a:r>
              <a:t/>
            </a:r>
            <a:endParaRPr sz="1200">
              <a:solidFill>
                <a:srgbClr val="666666"/>
              </a:solidFill>
              <a:highlight>
                <a:srgbClr val="FFFFFF"/>
              </a:highlight>
            </a:endParaRPr>
          </a:p>
          <a:p>
            <a:pPr indent="0" lvl="0" marL="0" rtl="0" algn="l">
              <a:lnSpc>
                <a:spcPct val="110000"/>
              </a:lnSpc>
              <a:spcBef>
                <a:spcPts val="1800"/>
              </a:spcBef>
              <a:spcAft>
                <a:spcPts val="0"/>
              </a:spcAft>
              <a:buNone/>
            </a:pPr>
            <a:r>
              <a:rPr lang="en" sz="2250">
                <a:solidFill>
                  <a:srgbClr val="006F98"/>
                </a:solidFill>
                <a:highlight>
                  <a:srgbClr val="FFFFFF"/>
                </a:highlight>
              </a:rPr>
              <a:t>The Libraries Make the Language: Free Data Analysis Libraries for Python Abound</a:t>
            </a:r>
            <a:endParaRPr sz="2250">
              <a:solidFill>
                <a:srgbClr val="006F98"/>
              </a:solidFill>
              <a:highlight>
                <a:srgbClr val="FFFFFF"/>
              </a:highlight>
            </a:endParaRPr>
          </a:p>
          <a:p>
            <a:pPr indent="0" lvl="0" marL="0" rtl="0" algn="l">
              <a:lnSpc>
                <a:spcPct val="115000"/>
              </a:lnSpc>
              <a:spcBef>
                <a:spcPts val="800"/>
              </a:spcBef>
              <a:spcAft>
                <a:spcPts val="0"/>
              </a:spcAft>
              <a:buNone/>
            </a:pPr>
            <a:r>
              <a:rPr lang="en" sz="1200">
                <a:solidFill>
                  <a:srgbClr val="666666"/>
                </a:solidFill>
                <a:highlight>
                  <a:srgbClr val="FFFFFF"/>
                </a:highlight>
              </a:rPr>
              <a:t>As is the case with many other programming languages, it’s the available libraries that lead to Python’s success: some 72,000 of them in the Python Package Index (PyPI) and growing constantly.</a:t>
            </a:r>
            <a:endParaRPr sz="1200">
              <a:solidFill>
                <a:srgbClr val="666666"/>
              </a:solidFill>
              <a:highlight>
                <a:srgbClr val="FFFFFF"/>
              </a:highlight>
            </a:endParaRPr>
          </a:p>
          <a:p>
            <a:pPr indent="0" lvl="0" marL="0" rtl="0" algn="l">
              <a:lnSpc>
                <a:spcPct val="115000"/>
              </a:lnSpc>
              <a:spcBef>
                <a:spcPts val="800"/>
              </a:spcBef>
              <a:spcAft>
                <a:spcPts val="0"/>
              </a:spcAft>
              <a:buNone/>
            </a:pPr>
            <a:r>
              <a:rPr lang="en" sz="1200">
                <a:solidFill>
                  <a:srgbClr val="666666"/>
                </a:solidFill>
                <a:highlight>
                  <a:srgbClr val="FFFFFF"/>
                </a:highlight>
              </a:rPr>
              <a:t>With Python explicitly designed to have a lightweight and stripped-down core, the standard library has been built up with tools for every sort of programming task… a “batteries included” philosophy that allows language users to quickly get down to the nuts and bolts of solving problems without having to sift through and choose between competing function libraries.</a:t>
            </a:r>
            <a:endParaRPr sz="1200">
              <a:solidFill>
                <a:srgbClr val="666666"/>
              </a:solidFill>
              <a:highlight>
                <a:srgbClr val="FFFFFF"/>
              </a:highlight>
            </a:endParaRPr>
          </a:p>
          <a:p>
            <a:pPr indent="0" lvl="0" marL="0" rtl="0" algn="l">
              <a:lnSpc>
                <a:spcPct val="115000"/>
              </a:lnSpc>
              <a:spcBef>
                <a:spcPts val="800"/>
              </a:spcBef>
              <a:spcAft>
                <a:spcPts val="0"/>
              </a:spcAft>
              <a:buNone/>
            </a:pPr>
            <a:r>
              <a:t/>
            </a:r>
            <a:endParaRPr sz="1200">
              <a:solidFill>
                <a:srgbClr val="666666"/>
              </a:solidFill>
              <a:highlight>
                <a:srgbClr val="FFFFFF"/>
              </a:highlight>
            </a:endParaRPr>
          </a:p>
          <a:p>
            <a:pPr indent="0" lvl="0" marL="0" rtl="0" algn="l">
              <a:lnSpc>
                <a:spcPct val="115000"/>
              </a:lnSpc>
              <a:spcBef>
                <a:spcPts val="800"/>
              </a:spcBef>
              <a:spcAft>
                <a:spcPts val="0"/>
              </a:spcAft>
              <a:buNone/>
            </a:pPr>
            <a:r>
              <a:rPr b="1" lang="en" sz="1200">
                <a:solidFill>
                  <a:srgbClr val="212121"/>
                </a:solidFill>
                <a:highlight>
                  <a:srgbClr val="FFFFFF"/>
                </a:highlight>
                <a:latin typeface="Open Sans"/>
                <a:ea typeface="Open Sans"/>
                <a:cs typeface="Open Sans"/>
                <a:sym typeface="Open Sans"/>
              </a:rPr>
              <a:t>Python</a:t>
            </a:r>
            <a:r>
              <a:rPr lang="en" sz="1200">
                <a:solidFill>
                  <a:srgbClr val="212121"/>
                </a:solidFill>
                <a:highlight>
                  <a:srgbClr val="FFFFFF"/>
                </a:highlight>
                <a:latin typeface="Open Sans"/>
                <a:ea typeface="Open Sans"/>
                <a:cs typeface="Open Sans"/>
                <a:sym typeface="Open Sans"/>
              </a:rPr>
              <a:t> is one of the most popular programming languages of recent times. Python, created by Guido van Rossum in 1991, is an open-source, high-level, general purpose programming language. Python is a dynamic programming language which supports object-oriented, imperative, functional and procedural development paradigms. Python is very popular in machine learning programming.</a:t>
            </a:r>
            <a:endParaRPr sz="1200">
              <a:solidFill>
                <a:srgbClr val="212121"/>
              </a:solidFill>
              <a:highlight>
                <a:srgbClr val="FFFFFF"/>
              </a:highlight>
              <a:latin typeface="Open Sans"/>
              <a:ea typeface="Open Sans"/>
              <a:cs typeface="Open Sans"/>
              <a:sym typeface="Open Sans"/>
            </a:endParaRPr>
          </a:p>
          <a:p>
            <a:pPr indent="0" lvl="0" marL="0" rtl="0" algn="l">
              <a:lnSpc>
                <a:spcPct val="115000"/>
              </a:lnSpc>
              <a:spcBef>
                <a:spcPts val="800"/>
              </a:spcBef>
              <a:spcAft>
                <a:spcPts val="0"/>
              </a:spcAft>
              <a:buNone/>
            </a:pPr>
            <a:r>
              <a:rPr lang="en" sz="1200">
                <a:solidFill>
                  <a:srgbClr val="212121"/>
                </a:solidFill>
                <a:highlight>
                  <a:srgbClr val="FFFFFF"/>
                </a:highlight>
                <a:latin typeface="Open Sans"/>
                <a:ea typeface="Open Sans"/>
                <a:cs typeface="Open Sans"/>
                <a:sym typeface="Open Sans"/>
              </a:rPr>
              <a:t>Python is one of the first programming languages that got the support of machine learning via a variety of libraries and tools.</a:t>
            </a:r>
            <a:endParaRPr sz="1200">
              <a:solidFill>
                <a:srgbClr val="212121"/>
              </a:solidFill>
              <a:highlight>
                <a:srgbClr val="FFFFFF"/>
              </a:highlight>
              <a:latin typeface="Open Sans"/>
              <a:ea typeface="Open Sans"/>
              <a:cs typeface="Open Sans"/>
              <a:sym typeface="Open Sans"/>
            </a:endParaRPr>
          </a:p>
          <a:p>
            <a:pPr indent="0" lvl="0" marL="0" rtl="0" algn="l">
              <a:lnSpc>
                <a:spcPct val="115000"/>
              </a:lnSpc>
              <a:spcBef>
                <a:spcPts val="800"/>
              </a:spcBef>
              <a:spcAft>
                <a:spcPts val="0"/>
              </a:spcAft>
              <a:buNone/>
            </a:pPr>
            <a:r>
              <a:rPr lang="en" sz="1200">
                <a:solidFill>
                  <a:srgbClr val="212121"/>
                </a:solidFill>
                <a:highlight>
                  <a:srgbClr val="FFFFFF"/>
                </a:highlight>
                <a:latin typeface="Open Sans"/>
                <a:ea typeface="Open Sans"/>
                <a:cs typeface="Open Sans"/>
                <a:sym typeface="Open Sans"/>
              </a:rPr>
              <a:t> </a:t>
            </a:r>
            <a:endParaRPr sz="1200">
              <a:solidFill>
                <a:srgbClr val="212121"/>
              </a:solidFill>
              <a:highlight>
                <a:srgbClr val="FFFFFF"/>
              </a:highlight>
              <a:latin typeface="Open Sans"/>
              <a:ea typeface="Open Sans"/>
              <a:cs typeface="Open Sans"/>
              <a:sym typeface="Open Sans"/>
            </a:endParaRPr>
          </a:p>
          <a:p>
            <a:pPr indent="0" lvl="0" marL="0" rtl="0" algn="l">
              <a:lnSpc>
                <a:spcPct val="115000"/>
              </a:lnSpc>
              <a:spcBef>
                <a:spcPts val="800"/>
              </a:spcBef>
              <a:spcAft>
                <a:spcPts val="0"/>
              </a:spcAft>
              <a:buNone/>
            </a:pPr>
            <a:r>
              <a:rPr lang="en" sz="1200">
                <a:solidFill>
                  <a:srgbClr val="212121"/>
                </a:solidFill>
                <a:highlight>
                  <a:srgbClr val="FFFFFF"/>
                </a:highlight>
                <a:latin typeface="Open Sans"/>
                <a:ea typeface="Open Sans"/>
                <a:cs typeface="Open Sans"/>
                <a:sym typeface="Open Sans"/>
              </a:rPr>
              <a:t>Scikit and TensorFlow are two popular machine learning libraries available to Python developers.</a:t>
            </a:r>
            <a:endParaRPr sz="1200">
              <a:solidFill>
                <a:srgbClr val="212121"/>
              </a:solidFill>
              <a:highlight>
                <a:srgbClr val="FFFFFF"/>
              </a:highlight>
              <a:latin typeface="Open Sans"/>
              <a:ea typeface="Open Sans"/>
              <a:cs typeface="Open Sans"/>
              <a:sym typeface="Open Sans"/>
            </a:endParaRPr>
          </a:p>
          <a:p>
            <a:pPr indent="0" lvl="0" marL="0" rtl="0" algn="l">
              <a:lnSpc>
                <a:spcPct val="115000"/>
              </a:lnSpc>
              <a:spcBef>
                <a:spcPts val="800"/>
              </a:spcBef>
              <a:spcAft>
                <a:spcPts val="0"/>
              </a:spcAft>
              <a:buNone/>
            </a:pPr>
            <a:r>
              <a:t/>
            </a:r>
            <a:endParaRPr sz="1200">
              <a:solidFill>
                <a:srgbClr val="666666"/>
              </a:solidFill>
              <a:highlight>
                <a:srgbClr val="FFFFFF"/>
              </a:highlight>
            </a:endParaRPr>
          </a:p>
          <a:p>
            <a:pPr indent="0" lvl="0" marL="0" rtl="0" algn="l">
              <a:lnSpc>
                <a:spcPct val="115000"/>
              </a:lnSpc>
              <a:spcBef>
                <a:spcPts val="800"/>
              </a:spcBef>
              <a:spcAft>
                <a:spcPts val="0"/>
              </a:spcAft>
              <a:buNone/>
            </a:pPr>
            <a:r>
              <a:t/>
            </a:r>
            <a:endParaRPr sz="1200">
              <a:solidFill>
                <a:srgbClr val="666666"/>
              </a:solidFill>
              <a:highlight>
                <a:srgbClr val="FFFFFF"/>
              </a:highlight>
            </a:endParaRPr>
          </a:p>
          <a:p>
            <a:pPr indent="0" lvl="0" marL="0" rtl="0" algn="l">
              <a:lnSpc>
                <a:spcPct val="115000"/>
              </a:lnSpc>
              <a:spcBef>
                <a:spcPts val="800"/>
              </a:spcBef>
              <a:spcAft>
                <a:spcPts val="0"/>
              </a:spcAft>
              <a:buNone/>
            </a:pPr>
            <a:r>
              <a:t/>
            </a:r>
            <a:endParaRPr/>
          </a:p>
          <a:p>
            <a:pPr indent="0" lvl="0" marL="0" rtl="0" algn="l">
              <a:spcBef>
                <a:spcPts val="0"/>
              </a:spcBef>
              <a:spcAft>
                <a:spcPts val="0"/>
              </a:spcAft>
              <a:buNone/>
            </a:pPr>
            <a:r>
              <a:t/>
            </a:r>
            <a:endParaRPr sz="1200">
              <a:solidFill>
                <a:srgbClr val="666666"/>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5f6fbe30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f6fbe3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5e163bd7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e163bd7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2727"/>
              </a:lnSpc>
              <a:spcBef>
                <a:spcPts val="1200"/>
              </a:spcBef>
              <a:spcAft>
                <a:spcPts val="0"/>
              </a:spcAft>
              <a:buNone/>
            </a:pPr>
            <a:r>
              <a:rPr lang="en" u="sng">
                <a:solidFill>
                  <a:schemeClr val="hlink"/>
                </a:solidFill>
                <a:hlinkClick r:id="rId2"/>
              </a:rPr>
              <a:t>http://web.mit.edu/6.s189/www/handouts/GettingStarted.html</a:t>
            </a:r>
            <a:endParaRPr b="1" sz="1200">
              <a:solidFill>
                <a:srgbClr val="222222"/>
              </a:solidFill>
              <a:highlight>
                <a:srgbClr val="FFFFFF"/>
              </a:highlight>
            </a:endParaRPr>
          </a:p>
          <a:p>
            <a:pPr indent="0" lvl="0" marL="0" rtl="0" algn="just">
              <a:lnSpc>
                <a:spcPct val="152727"/>
              </a:lnSpc>
              <a:spcBef>
                <a:spcPts val="1200"/>
              </a:spcBef>
              <a:spcAft>
                <a:spcPts val="0"/>
              </a:spcAft>
              <a:buNone/>
            </a:pPr>
            <a:r>
              <a:t/>
            </a:r>
            <a:endParaRPr b="1" sz="1200">
              <a:solidFill>
                <a:srgbClr val="222222"/>
              </a:solidFill>
              <a:highlight>
                <a:srgbClr val="FFFFFF"/>
              </a:highlight>
            </a:endParaRPr>
          </a:p>
          <a:p>
            <a:pPr indent="0" lvl="0" marL="0" rtl="0" algn="just">
              <a:lnSpc>
                <a:spcPct val="152727"/>
              </a:lnSpc>
              <a:spcBef>
                <a:spcPts val="1200"/>
              </a:spcBef>
              <a:spcAft>
                <a:spcPts val="0"/>
              </a:spcAft>
              <a:buNone/>
            </a:pPr>
            <a:r>
              <a:rPr b="1" lang="en" sz="1200">
                <a:solidFill>
                  <a:srgbClr val="222222"/>
                </a:solidFill>
                <a:highlight>
                  <a:srgbClr val="FFFFFF"/>
                </a:highlight>
              </a:rPr>
              <a:t>IDLE has the following features:</a:t>
            </a:r>
            <a:endParaRPr b="1" sz="1200">
              <a:solidFill>
                <a:srgbClr val="222222"/>
              </a:solidFill>
              <a:highlight>
                <a:srgbClr val="FFFFFF"/>
              </a:highlight>
            </a:endParaRPr>
          </a:p>
          <a:p>
            <a:pPr indent="-304800" lvl="0" marL="457200" rtl="0" algn="just">
              <a:lnSpc>
                <a:spcPct val="130000"/>
              </a:lnSpc>
              <a:spcBef>
                <a:spcPts val="1200"/>
              </a:spcBef>
              <a:spcAft>
                <a:spcPts val="0"/>
              </a:spcAft>
              <a:buClr>
                <a:srgbClr val="222222"/>
              </a:buClr>
              <a:buSzPts val="1200"/>
              <a:buChar char="●"/>
            </a:pPr>
            <a:r>
              <a:rPr lang="en" sz="1200">
                <a:solidFill>
                  <a:srgbClr val="222222"/>
                </a:solidFill>
                <a:highlight>
                  <a:srgbClr val="FFFFFF"/>
                </a:highlight>
              </a:rPr>
              <a:t>coded in 100% pure Python, using the </a:t>
            </a:r>
            <a:r>
              <a:rPr lang="en" sz="1150">
                <a:solidFill>
                  <a:srgbClr val="6363BB"/>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tkinter</a:t>
            </a:r>
            <a:r>
              <a:rPr lang="en" sz="1200">
                <a:solidFill>
                  <a:srgbClr val="222222"/>
                </a:solidFill>
                <a:highlight>
                  <a:srgbClr val="FFFFFF"/>
                </a:highlight>
              </a:rPr>
              <a:t> GUI toolkit</a:t>
            </a:r>
            <a:endParaRPr sz="1200">
              <a:solidFill>
                <a:srgbClr val="222222"/>
              </a:solidFill>
              <a:highlight>
                <a:srgbClr val="FFFFFF"/>
              </a:highlight>
            </a:endParaRPr>
          </a:p>
          <a:p>
            <a:pPr indent="-304800" lvl="0" marL="457200" rtl="0" algn="just">
              <a:lnSpc>
                <a:spcPct val="130000"/>
              </a:lnSpc>
              <a:spcBef>
                <a:spcPts val="0"/>
              </a:spcBef>
              <a:spcAft>
                <a:spcPts val="0"/>
              </a:spcAft>
              <a:buClr>
                <a:srgbClr val="222222"/>
              </a:buClr>
              <a:buSzPts val="1200"/>
              <a:buChar char="●"/>
            </a:pPr>
            <a:r>
              <a:rPr lang="en" sz="1200">
                <a:solidFill>
                  <a:srgbClr val="222222"/>
                </a:solidFill>
                <a:highlight>
                  <a:srgbClr val="FFFFFF"/>
                </a:highlight>
              </a:rPr>
              <a:t>cross-platform: works mostly the same on Windows, Unix, and macOS</a:t>
            </a:r>
            <a:endParaRPr sz="1200">
              <a:solidFill>
                <a:srgbClr val="222222"/>
              </a:solidFill>
              <a:highlight>
                <a:srgbClr val="FFFFFF"/>
              </a:highlight>
            </a:endParaRPr>
          </a:p>
          <a:p>
            <a:pPr indent="-304800" lvl="0" marL="457200" rtl="0" algn="just">
              <a:lnSpc>
                <a:spcPct val="130000"/>
              </a:lnSpc>
              <a:spcBef>
                <a:spcPts val="0"/>
              </a:spcBef>
              <a:spcAft>
                <a:spcPts val="0"/>
              </a:spcAft>
              <a:buClr>
                <a:srgbClr val="222222"/>
              </a:buClr>
              <a:buSzPts val="1200"/>
              <a:buChar char="●"/>
            </a:pPr>
            <a:r>
              <a:rPr lang="en" sz="1200">
                <a:solidFill>
                  <a:srgbClr val="222222"/>
                </a:solidFill>
                <a:highlight>
                  <a:srgbClr val="FFFFFF"/>
                </a:highlight>
              </a:rPr>
              <a:t>Python shell window (interactive interpreter) with colorizing of code input, output, and error messages</a:t>
            </a:r>
            <a:endParaRPr sz="1200">
              <a:solidFill>
                <a:srgbClr val="222222"/>
              </a:solidFill>
              <a:highlight>
                <a:srgbClr val="FFFFFF"/>
              </a:highlight>
            </a:endParaRPr>
          </a:p>
          <a:p>
            <a:pPr indent="-304800" lvl="0" marL="457200" rtl="0" algn="just">
              <a:lnSpc>
                <a:spcPct val="130000"/>
              </a:lnSpc>
              <a:spcBef>
                <a:spcPts val="0"/>
              </a:spcBef>
              <a:spcAft>
                <a:spcPts val="0"/>
              </a:spcAft>
              <a:buClr>
                <a:srgbClr val="222222"/>
              </a:buClr>
              <a:buSzPts val="1200"/>
              <a:buChar char="●"/>
            </a:pPr>
            <a:r>
              <a:rPr lang="en" sz="1200">
                <a:solidFill>
                  <a:srgbClr val="222222"/>
                </a:solidFill>
                <a:highlight>
                  <a:srgbClr val="FFFFFF"/>
                </a:highlight>
              </a:rPr>
              <a:t>multi-window text editor with multiple undo, Python colorizing, smart indent, call tips, auto completion, and other features</a:t>
            </a:r>
            <a:endParaRPr sz="1200">
              <a:solidFill>
                <a:srgbClr val="222222"/>
              </a:solidFill>
              <a:highlight>
                <a:srgbClr val="FFFFFF"/>
              </a:highlight>
            </a:endParaRPr>
          </a:p>
          <a:p>
            <a:pPr indent="-304800" lvl="0" marL="457200" rtl="0" algn="just">
              <a:lnSpc>
                <a:spcPct val="130000"/>
              </a:lnSpc>
              <a:spcBef>
                <a:spcPts val="0"/>
              </a:spcBef>
              <a:spcAft>
                <a:spcPts val="0"/>
              </a:spcAft>
              <a:buClr>
                <a:srgbClr val="222222"/>
              </a:buClr>
              <a:buSzPts val="1200"/>
              <a:buChar char="●"/>
            </a:pPr>
            <a:r>
              <a:rPr lang="en" sz="1200">
                <a:solidFill>
                  <a:srgbClr val="222222"/>
                </a:solidFill>
                <a:highlight>
                  <a:srgbClr val="FFFFFF"/>
                </a:highlight>
              </a:rPr>
              <a:t>search within any window, replace within editor windows, and search through multiple files (grep)</a:t>
            </a:r>
            <a:endParaRPr sz="1200">
              <a:solidFill>
                <a:srgbClr val="222222"/>
              </a:solidFill>
              <a:highlight>
                <a:srgbClr val="FFFFFF"/>
              </a:highlight>
            </a:endParaRPr>
          </a:p>
          <a:p>
            <a:pPr indent="-304800" lvl="0" marL="457200" rtl="0" algn="just">
              <a:lnSpc>
                <a:spcPct val="130000"/>
              </a:lnSpc>
              <a:spcBef>
                <a:spcPts val="0"/>
              </a:spcBef>
              <a:spcAft>
                <a:spcPts val="0"/>
              </a:spcAft>
              <a:buClr>
                <a:srgbClr val="222222"/>
              </a:buClr>
              <a:buSzPts val="1200"/>
              <a:buChar char="●"/>
            </a:pPr>
            <a:r>
              <a:rPr lang="en" sz="1200">
                <a:solidFill>
                  <a:srgbClr val="222222"/>
                </a:solidFill>
                <a:highlight>
                  <a:srgbClr val="FFFFFF"/>
                </a:highlight>
              </a:rPr>
              <a:t>debugger with persistent breakpoints, stepping, and viewing of global and local namespaces</a:t>
            </a:r>
            <a:endParaRPr sz="1200">
              <a:solidFill>
                <a:srgbClr val="222222"/>
              </a:solidFill>
              <a:highlight>
                <a:srgbClr val="FFFFFF"/>
              </a:highlight>
            </a:endParaRPr>
          </a:p>
          <a:p>
            <a:pPr indent="-304800" lvl="0" marL="457200" rtl="0" algn="just">
              <a:lnSpc>
                <a:spcPct val="130000"/>
              </a:lnSpc>
              <a:spcBef>
                <a:spcPts val="0"/>
              </a:spcBef>
              <a:spcAft>
                <a:spcPts val="0"/>
              </a:spcAft>
              <a:buClr>
                <a:srgbClr val="222222"/>
              </a:buClr>
              <a:buSzPts val="1200"/>
              <a:buChar char="●"/>
            </a:pPr>
            <a:r>
              <a:rPr lang="en" sz="1200">
                <a:solidFill>
                  <a:srgbClr val="222222"/>
                </a:solidFill>
                <a:highlight>
                  <a:srgbClr val="FFFFFF"/>
                </a:highlight>
              </a:rPr>
              <a:t>configuration, browsers, and other dialogs</a:t>
            </a:r>
            <a:endParaRPr sz="1950">
              <a:solidFill>
                <a:srgbClr val="181717"/>
              </a:solidFill>
              <a:highlight>
                <a:srgbClr val="FFFFFF"/>
              </a:highlight>
              <a:latin typeface="Roboto"/>
              <a:ea typeface="Roboto"/>
              <a:cs typeface="Roboto"/>
              <a:sym typeface="Roboto"/>
            </a:endParaRPr>
          </a:p>
          <a:p>
            <a:pPr indent="0" lvl="0" marL="0" rtl="0" algn="just">
              <a:lnSpc>
                <a:spcPct val="120000"/>
              </a:lnSpc>
              <a:spcBef>
                <a:spcPts val="1200"/>
              </a:spcBef>
              <a:spcAft>
                <a:spcPts val="0"/>
              </a:spcAft>
              <a:buNone/>
            </a:pPr>
            <a:r>
              <a:rPr lang="en" sz="1950">
                <a:solidFill>
                  <a:srgbClr val="181717"/>
                </a:solidFill>
                <a:highlight>
                  <a:srgbClr val="FFFFFF"/>
                </a:highlight>
                <a:latin typeface="Roboto"/>
                <a:ea typeface="Roboto"/>
                <a:cs typeface="Roboto"/>
                <a:sym typeface="Roboto"/>
              </a:rPr>
              <a:t>Python - Shell (Interpreter)</a:t>
            </a:r>
            <a:endParaRPr sz="1950">
              <a:solidFill>
                <a:srgbClr val="181717"/>
              </a:solidFill>
              <a:highlight>
                <a:srgbClr val="FFFFFF"/>
              </a:highlight>
              <a:latin typeface="Roboto"/>
              <a:ea typeface="Roboto"/>
              <a:cs typeface="Roboto"/>
              <a:sym typeface="Roboto"/>
            </a:endParaRPr>
          </a:p>
          <a:p>
            <a:pPr indent="0" lvl="0" marL="0" rtl="0" algn="just">
              <a:lnSpc>
                <a:spcPct val="115000"/>
              </a:lnSpc>
              <a:spcBef>
                <a:spcPts val="600"/>
              </a:spcBef>
              <a:spcAft>
                <a:spcPts val="0"/>
              </a:spcAft>
              <a:buNone/>
            </a:pPr>
            <a:r>
              <a:rPr lang="en" sz="1200">
                <a:solidFill>
                  <a:srgbClr val="181717"/>
                </a:solidFill>
                <a:highlight>
                  <a:srgbClr val="FFFFFF"/>
                </a:highlight>
                <a:latin typeface="Verdana"/>
                <a:ea typeface="Verdana"/>
                <a:cs typeface="Verdana"/>
                <a:sym typeface="Verdana"/>
              </a:rPr>
              <a:t>Python is an interpreter language. It means it executes the code line by line. Python provides a Python Shell (also known as Python Interactive Shell) which is used to execute a single Python command and get the result.</a:t>
            </a:r>
            <a:endParaRPr sz="1200">
              <a:solidFill>
                <a:srgbClr val="181717"/>
              </a:solidFill>
              <a:highlight>
                <a:srgbClr val="FFFFFF"/>
              </a:highlight>
              <a:latin typeface="Verdana"/>
              <a:ea typeface="Verdana"/>
              <a:cs typeface="Verdana"/>
              <a:sym typeface="Verdana"/>
            </a:endParaRPr>
          </a:p>
          <a:p>
            <a:pPr indent="0" lvl="0" marL="0" rtl="0" algn="just">
              <a:lnSpc>
                <a:spcPct val="115000"/>
              </a:lnSpc>
              <a:spcBef>
                <a:spcPts val="1200"/>
              </a:spcBef>
              <a:spcAft>
                <a:spcPts val="0"/>
              </a:spcAft>
              <a:buNone/>
            </a:pPr>
            <a:r>
              <a:rPr lang="en" sz="1200">
                <a:solidFill>
                  <a:srgbClr val="181717"/>
                </a:solidFill>
                <a:highlight>
                  <a:srgbClr val="FFFFFF"/>
                </a:highlight>
                <a:latin typeface="Verdana"/>
                <a:ea typeface="Verdana"/>
                <a:cs typeface="Verdana"/>
                <a:sym typeface="Verdana"/>
              </a:rPr>
              <a:t>Python Shell waits for the input command from the user. As soon as the user enters the command, it executes it and displays the result.</a:t>
            </a:r>
            <a:endParaRPr sz="1200">
              <a:solidFill>
                <a:srgbClr val="181717"/>
              </a:solidFill>
              <a:highlight>
                <a:srgbClr val="FFFFFF"/>
              </a:highlight>
              <a:latin typeface="Verdana"/>
              <a:ea typeface="Verdana"/>
              <a:cs typeface="Verdana"/>
              <a:sym typeface="Verdana"/>
            </a:endParaRPr>
          </a:p>
          <a:p>
            <a:pPr indent="0" lvl="0" marL="0" rtl="0" algn="just">
              <a:lnSpc>
                <a:spcPct val="115000"/>
              </a:lnSpc>
              <a:spcBef>
                <a:spcPts val="1200"/>
              </a:spcBef>
              <a:spcAft>
                <a:spcPts val="0"/>
              </a:spcAft>
              <a:buNone/>
            </a:pPr>
            <a:r>
              <a:rPr lang="en" sz="1200">
                <a:solidFill>
                  <a:srgbClr val="181717"/>
                </a:solidFill>
                <a:highlight>
                  <a:srgbClr val="FFFFFF"/>
                </a:highlight>
                <a:latin typeface="Verdana"/>
                <a:ea typeface="Verdana"/>
                <a:cs typeface="Verdana"/>
                <a:sym typeface="Verdana"/>
              </a:rPr>
              <a:t>To open the Python Shell on Windows, open the command prompt, write </a:t>
            </a:r>
            <a:r>
              <a:rPr lang="en" sz="1200">
                <a:highlight>
                  <a:srgbClr val="F9F9F9"/>
                </a:highlight>
                <a:latin typeface="Courier New"/>
                <a:ea typeface="Courier New"/>
                <a:cs typeface="Courier New"/>
                <a:sym typeface="Courier New"/>
              </a:rPr>
              <a:t>python</a:t>
            </a:r>
            <a:r>
              <a:rPr lang="en" sz="1200">
                <a:solidFill>
                  <a:srgbClr val="181717"/>
                </a:solidFill>
                <a:highlight>
                  <a:srgbClr val="FFFFFF"/>
                </a:highlight>
                <a:latin typeface="Verdana"/>
                <a:ea typeface="Verdana"/>
                <a:cs typeface="Verdana"/>
                <a:sym typeface="Verdana"/>
              </a:rPr>
              <a:t> and press enter.</a:t>
            </a:r>
            <a:endParaRPr sz="1200">
              <a:solidFill>
                <a:srgbClr val="181717"/>
              </a:solidFill>
              <a:highlight>
                <a:srgbClr val="FFFFFF"/>
              </a:highlight>
              <a:latin typeface="Verdana"/>
              <a:ea typeface="Verdana"/>
              <a:cs typeface="Verdana"/>
              <a:sym typeface="Verdana"/>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c74568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7c74568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545454"/>
                </a:solidFill>
                <a:highlight>
                  <a:srgbClr val="FFFFFF"/>
                </a:highlight>
              </a:rPr>
              <a:t>The </a:t>
            </a:r>
            <a:r>
              <a:rPr b="1" lang="en" sz="1050">
                <a:solidFill>
                  <a:srgbClr val="6A6A6A"/>
                </a:solidFill>
                <a:highlight>
                  <a:srgbClr val="FFFFFF"/>
                </a:highlight>
              </a:rPr>
              <a:t>Jupyter Notebook</a:t>
            </a:r>
            <a:r>
              <a:rPr lang="en" sz="1050">
                <a:solidFill>
                  <a:srgbClr val="545454"/>
                </a:solidFill>
                <a:highlight>
                  <a:srgbClr val="FFFFFF"/>
                </a:highlight>
              </a:rPr>
              <a:t> is an open-source web application that allows you to create and share documents that contain live code, equations, visualizations and narrative text. </a:t>
            </a:r>
            <a:r>
              <a:rPr lang="en" sz="1800">
                <a:solidFill>
                  <a:schemeClr val="dk2"/>
                </a:solidFill>
                <a:latin typeface="Open Sans"/>
                <a:ea typeface="Open Sans"/>
                <a:cs typeface="Open Sans"/>
                <a:sym typeface="Open Sans"/>
              </a:rPr>
              <a:t>data cleaning and transformation, numerical simulation, statistical modeling, data visualization, machine learning, and much more.</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050">
              <a:solidFill>
                <a:srgbClr val="545454"/>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c12cbd92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c12cbd92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 </a:t>
            </a:r>
            <a:r>
              <a:rPr b="1" lang="en" sz="1400">
                <a:solidFill>
                  <a:schemeClr val="dk1"/>
                </a:solidFill>
              </a:rPr>
              <a:t>supervised learning, </a:t>
            </a:r>
            <a:endParaRPr b="1" sz="1400">
              <a:solidFill>
                <a:schemeClr val="dk1"/>
              </a:solidFill>
            </a:endParaRPr>
          </a:p>
          <a:p>
            <a:pPr indent="457200" lvl="0" marL="0" rtl="0" algn="l">
              <a:spcBef>
                <a:spcPts val="0"/>
              </a:spcBef>
              <a:spcAft>
                <a:spcPts val="0"/>
              </a:spcAft>
              <a:buNone/>
            </a:pPr>
            <a:r>
              <a:rPr lang="en" sz="1400">
                <a:solidFill>
                  <a:schemeClr val="dk1"/>
                </a:solidFill>
              </a:rPr>
              <a:t>we're going to teach the computer how to do something.</a:t>
            </a:r>
            <a:endParaRPr sz="1400">
              <a:solidFill>
                <a:schemeClr val="dk1"/>
              </a:solidFill>
            </a:endParaRPr>
          </a:p>
          <a:p>
            <a:pPr indent="0" lvl="0" marL="0" rtl="0" algn="l">
              <a:spcBef>
                <a:spcPts val="0"/>
              </a:spcBef>
              <a:spcAft>
                <a:spcPts val="0"/>
              </a:spcAft>
              <a:buNone/>
            </a:pPr>
            <a:r>
              <a:rPr lang="en" sz="1400">
                <a:solidFill>
                  <a:schemeClr val="dk1"/>
                </a:solidFill>
              </a:rPr>
              <a:t>in </a:t>
            </a:r>
            <a:r>
              <a:rPr b="1" lang="en" sz="1400">
                <a:solidFill>
                  <a:schemeClr val="dk1"/>
                </a:solidFill>
              </a:rPr>
              <a:t>unsupervised learning</a:t>
            </a:r>
            <a:r>
              <a:rPr lang="en" sz="1400">
                <a:solidFill>
                  <a:schemeClr val="dk1"/>
                </a:solidFill>
              </a:rPr>
              <a:t>, </a:t>
            </a:r>
            <a:endParaRPr sz="1400">
              <a:solidFill>
                <a:schemeClr val="dk1"/>
              </a:solidFill>
            </a:endParaRPr>
          </a:p>
          <a:p>
            <a:pPr indent="457200" lvl="0" marL="0" rtl="0" algn="l">
              <a:spcBef>
                <a:spcPts val="0"/>
              </a:spcBef>
              <a:spcAft>
                <a:spcPts val="0"/>
              </a:spcAft>
              <a:buNone/>
            </a:pPr>
            <a:r>
              <a:rPr lang="en" sz="1400">
                <a:solidFill>
                  <a:schemeClr val="dk1"/>
                </a:solidFill>
              </a:rPr>
              <a:t>we're going to let it learn by itself.</a:t>
            </a:r>
            <a:endParaRPr sz="1400">
              <a:solidFill>
                <a:schemeClr val="dk1"/>
              </a:solidFill>
            </a:endParaRPr>
          </a:p>
          <a:p>
            <a:pPr indent="457200" lvl="0" marL="0" marR="101600" rtl="0" algn="l">
              <a:lnSpc>
                <a:spcPct val="115000"/>
              </a:lnSpc>
              <a:spcBef>
                <a:spcPts val="0"/>
              </a:spcBef>
              <a:spcAft>
                <a:spcPts val="0"/>
              </a:spcAft>
              <a:buNone/>
            </a:pPr>
            <a:r>
              <a:rPr lang="en" sz="1400">
                <a:solidFill>
                  <a:srgbClr val="333333"/>
                </a:solidFill>
                <a:highlight>
                  <a:srgbClr val="FFFFFF"/>
                </a:highlight>
              </a:rPr>
              <a:t>we only have input data, we don't have any labels to go with the data.</a:t>
            </a:r>
            <a:endParaRPr sz="1400">
              <a:solidFill>
                <a:srgbClr val="333333"/>
              </a:solidFill>
              <a:highlight>
                <a:srgbClr val="FFFFFF"/>
              </a:highlight>
            </a:endParaRPr>
          </a:p>
          <a:p>
            <a:pPr indent="457200" lvl="0" marL="0" marR="101600" rtl="0" algn="l">
              <a:lnSpc>
                <a:spcPct val="115000"/>
              </a:lnSpc>
              <a:spcBef>
                <a:spcPts val="0"/>
              </a:spcBef>
              <a:spcAft>
                <a:spcPts val="0"/>
              </a:spcAft>
              <a:buNone/>
            </a:pPr>
            <a:r>
              <a:t/>
            </a:r>
            <a:endParaRPr sz="1400">
              <a:solidFill>
                <a:srgbClr val="333333"/>
              </a:solidFill>
              <a:highlight>
                <a:srgbClr val="FFFFFF"/>
              </a:highlight>
            </a:endParaRPr>
          </a:p>
          <a:p>
            <a:pPr indent="457200" lvl="0" marL="0" marR="101600" rtl="0" algn="l">
              <a:lnSpc>
                <a:spcPct val="115000"/>
              </a:lnSpc>
              <a:spcBef>
                <a:spcPts val="0"/>
              </a:spcBef>
              <a:spcAft>
                <a:spcPts val="0"/>
              </a:spcAft>
              <a:buNone/>
            </a:pPr>
            <a:r>
              <a:t/>
            </a:r>
            <a:endParaRPr sz="900">
              <a:solidFill>
                <a:srgbClr val="333333"/>
              </a:solidFill>
              <a:highlight>
                <a:srgbClr val="FFFFFF"/>
              </a:highlight>
            </a:endParaRPr>
          </a:p>
          <a:p>
            <a:pPr indent="0" lvl="0" marL="0" marR="101600" rtl="0" algn="l">
              <a:lnSpc>
                <a:spcPct val="115000"/>
              </a:lnSpc>
              <a:spcBef>
                <a:spcPts val="0"/>
              </a:spcBef>
              <a:spcAft>
                <a:spcPts val="0"/>
              </a:spcAft>
              <a:buNone/>
            </a:pPr>
            <a:r>
              <a:rPr lang="en" sz="1650">
                <a:solidFill>
                  <a:srgbClr val="0A0A23"/>
                </a:solidFill>
                <a:highlight>
                  <a:srgbClr val="FFFFFF"/>
                </a:highlight>
              </a:rPr>
              <a:t>Reinforcement learning is an important type of Machine Learning where an </a:t>
            </a:r>
            <a:r>
              <a:rPr b="1" lang="en" sz="1650">
                <a:solidFill>
                  <a:srgbClr val="0A0A23"/>
                </a:solidFill>
                <a:highlight>
                  <a:srgbClr val="FFFFFF"/>
                </a:highlight>
              </a:rPr>
              <a:t>agent</a:t>
            </a:r>
            <a:r>
              <a:rPr lang="en" sz="1650">
                <a:solidFill>
                  <a:srgbClr val="0A0A23"/>
                </a:solidFill>
                <a:highlight>
                  <a:srgbClr val="FFFFFF"/>
                </a:highlight>
              </a:rPr>
              <a:t> learn how to behave in a </a:t>
            </a:r>
            <a:r>
              <a:rPr b="1" lang="en" sz="1650">
                <a:solidFill>
                  <a:srgbClr val="0A0A23"/>
                </a:solidFill>
                <a:highlight>
                  <a:srgbClr val="FFFFFF"/>
                </a:highlight>
              </a:rPr>
              <a:t>environment</a:t>
            </a:r>
            <a:r>
              <a:rPr lang="en" sz="1650">
                <a:solidFill>
                  <a:srgbClr val="0A0A23"/>
                </a:solidFill>
                <a:highlight>
                  <a:srgbClr val="FFFFFF"/>
                </a:highlight>
              </a:rPr>
              <a:t> by</a:t>
            </a:r>
            <a:r>
              <a:rPr b="1" lang="en" sz="1650">
                <a:solidFill>
                  <a:srgbClr val="1B1B32"/>
                </a:solidFill>
                <a:highlight>
                  <a:srgbClr val="FFFFFF"/>
                </a:highlight>
              </a:rPr>
              <a:t> </a:t>
            </a:r>
            <a:r>
              <a:rPr b="1" lang="en" sz="1650">
                <a:solidFill>
                  <a:srgbClr val="0A0A23"/>
                </a:solidFill>
                <a:highlight>
                  <a:srgbClr val="FFFFFF"/>
                </a:highlight>
              </a:rPr>
              <a:t>performing actions </a:t>
            </a:r>
            <a:r>
              <a:rPr lang="en" sz="1650">
                <a:solidFill>
                  <a:srgbClr val="0A0A23"/>
                </a:solidFill>
                <a:highlight>
                  <a:srgbClr val="FFFFFF"/>
                </a:highlight>
              </a:rPr>
              <a:t>and </a:t>
            </a:r>
            <a:r>
              <a:rPr b="1" lang="en" sz="1650">
                <a:solidFill>
                  <a:srgbClr val="0A0A23"/>
                </a:solidFill>
                <a:highlight>
                  <a:srgbClr val="FFFFFF"/>
                </a:highlight>
              </a:rPr>
              <a:t>seeing the results.</a:t>
            </a:r>
            <a:endParaRPr b="1" sz="900">
              <a:solidFill>
                <a:srgbClr val="333333"/>
              </a:solidFill>
              <a:highlight>
                <a:srgbClr val="FFFFFF"/>
              </a:highlight>
            </a:endParaRPr>
          </a:p>
          <a:p>
            <a:pPr indent="0" lvl="0" marL="0" marR="101600" rtl="0" algn="l">
              <a:lnSpc>
                <a:spcPct val="115000"/>
              </a:lnSpc>
              <a:spcBef>
                <a:spcPts val="0"/>
              </a:spcBef>
              <a:spcAft>
                <a:spcPts val="0"/>
              </a:spcAft>
              <a:buClr>
                <a:schemeClr val="dk1"/>
              </a:buClr>
              <a:buSzPts val="1100"/>
              <a:buFont typeface="Arial"/>
              <a:buNone/>
            </a:pPr>
            <a:r>
              <a:t/>
            </a:r>
            <a:endParaRPr sz="900">
              <a:solidFill>
                <a:srgbClr val="333333"/>
              </a:solidFill>
              <a:highlight>
                <a:srgbClr val="FFFFFF"/>
              </a:highlight>
            </a:endParaRPr>
          </a:p>
          <a:p>
            <a:pPr indent="45720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5e163bd7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e163bd7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https://www.geeksforgeeks.org/numpy-linear-algebra/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5e163bd73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e163bd73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https://www.tutorialspoint.com/python/python_tuples.htm</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https://www.w3schools.com/python/python_numbers.asp</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5e163bd73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e163bd7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https://docs.python.org/3/tutorial/datastructures.html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5e163bd73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e163bd73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https://www.learnpython.org/en/Conditions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5e163bd73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e163bd73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https://www.geeksforgeeks.org/loops-in-python/</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e163bd73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e163bd73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https://www.programiz.com/python-programming/while-loop</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5e163bd7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e163bd7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http://cs231n.github.io/python-numpy-tutorial/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50">
                <a:highlight>
                  <a:srgbClr val="FFFFFF"/>
                </a:highlight>
              </a:rPr>
              <a:t>Operations related to linear algebra. NumPy has in-built functions for linear algebra and random number generation.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5e163bd7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e163bd7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5e163bd73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e163bd73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5e163bd73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e163bd7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https://pandas.pydata.org/</a:t>
            </a:r>
            <a:endParaRPr/>
          </a:p>
          <a:p>
            <a:pPr indent="0" lvl="0" marL="0" rtl="0" algn="l">
              <a:spcBef>
                <a:spcPts val="0"/>
              </a:spcBef>
              <a:spcAft>
                <a:spcPts val="0"/>
              </a:spcAft>
              <a:buNone/>
            </a:pPr>
            <a:r>
              <a:t/>
            </a:r>
            <a:endParaRPr/>
          </a:p>
          <a:p>
            <a:pPr indent="0" lvl="0" marL="63500" rtl="0" algn="just">
              <a:lnSpc>
                <a:spcPct val="120000"/>
              </a:lnSpc>
              <a:spcBef>
                <a:spcPts val="3400"/>
              </a:spcBef>
              <a:spcAft>
                <a:spcPts val="0"/>
              </a:spcAft>
              <a:buNone/>
            </a:pPr>
            <a:r>
              <a:rPr lang="en" sz="1700">
                <a:solidFill>
                  <a:srgbClr val="485C5A"/>
                </a:solidFill>
                <a:highlight>
                  <a:srgbClr val="FFFFFF"/>
                </a:highlight>
              </a:rPr>
              <a:t>Library Highlights</a:t>
            </a:r>
            <a:endParaRPr sz="1700">
              <a:solidFill>
                <a:srgbClr val="485C5A"/>
              </a:solidFill>
              <a:highlight>
                <a:srgbClr val="FFFFFF"/>
              </a:highlight>
            </a:endParaRPr>
          </a:p>
          <a:p>
            <a:pPr indent="-304800" lvl="0" marL="673100" marR="215900" rtl="0" algn="l">
              <a:lnSpc>
                <a:spcPct val="115000"/>
              </a:lnSpc>
              <a:spcBef>
                <a:spcPts val="3500"/>
              </a:spcBef>
              <a:spcAft>
                <a:spcPts val="0"/>
              </a:spcAft>
              <a:buSzPts val="1200"/>
              <a:buChar char="■"/>
            </a:pPr>
            <a:r>
              <a:rPr lang="en" sz="1200">
                <a:highlight>
                  <a:srgbClr val="FFFFFF"/>
                </a:highlight>
              </a:rPr>
              <a:t>A fast and efficient </a:t>
            </a:r>
            <a:r>
              <a:rPr b="1" lang="en" sz="1200">
                <a:highlight>
                  <a:srgbClr val="FFFFFF"/>
                </a:highlight>
              </a:rPr>
              <a:t>DataFrame</a:t>
            </a:r>
            <a:r>
              <a:rPr lang="en" sz="1200">
                <a:highlight>
                  <a:srgbClr val="FFFFFF"/>
                </a:highlight>
              </a:rPr>
              <a:t> object for data manipulation with integrated indexing;</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Tools for between in-memory data structures and different formats: CSV and text files, Microsoft Excel, SQL databases, and the fast HDF5 format;</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Intelligent data alignment and integrated handling of missing data: gain automatic label-based alignment in computations and easily manipulate messy data into an orderly form;</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Flexible reshaping and pivoting of data sets;</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Intelligent label-based slicing, fancy indexing, and subsetting of large data sets;</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Columns can be inserted and deleted from data structures for size mutability;</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Aggregating or transforming data with a powerful group by engine allowing split-apply-combine operations on data sets;</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High performance merging and joining of data sets;</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Hierarchical axis indexing provides an intuitive way of working with high-dimensional data in a lower-dimensional data structure;</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Time series-functionality: date range generation and frequency conversion, moving window statistics, moving window linear regressions, date shifting and lagging. Even create domain-specific time offsets and join time series without losing data;</a:t>
            </a:r>
            <a:endParaRPr sz="1200">
              <a:highlight>
                <a:srgbClr val="FFFFFF"/>
              </a:highlight>
            </a:endParaRPr>
          </a:p>
          <a:p>
            <a:pPr indent="-304800" lvl="0" marL="673100" marR="215900" rtl="0" algn="l">
              <a:lnSpc>
                <a:spcPct val="115000"/>
              </a:lnSpc>
              <a:spcBef>
                <a:spcPts val="0"/>
              </a:spcBef>
              <a:spcAft>
                <a:spcPts val="0"/>
              </a:spcAft>
              <a:buSzPts val="1200"/>
              <a:buChar char="■"/>
            </a:pPr>
            <a:r>
              <a:rPr lang="en" sz="1200">
                <a:highlight>
                  <a:srgbClr val="FFFFFF"/>
                </a:highlight>
              </a:rPr>
              <a:t>Highly optimized for performance, with critical code paths written in </a:t>
            </a:r>
            <a:r>
              <a:rPr lang="en" sz="1200" u="sng">
                <a:solidFill>
                  <a:srgbClr val="A31E39"/>
                </a:solidFill>
                <a:highlight>
                  <a:srgbClr val="FFFFFF"/>
                </a:highlight>
                <a:hlinkClick r:id="rId3">
                  <a:extLst>
                    <a:ext uri="{A12FA001-AC4F-418D-AE19-62706E023703}">
                      <ahyp:hlinkClr val="tx"/>
                    </a:ext>
                  </a:extLst>
                </a:hlinkClick>
              </a:rPr>
              <a:t>Cython</a:t>
            </a:r>
            <a:r>
              <a:rPr lang="en" sz="1200">
                <a:highlight>
                  <a:srgbClr val="FFFFFF"/>
                </a:highlight>
              </a:rPr>
              <a:t>or C.</a:t>
            </a:r>
            <a:endParaRPr sz="1200">
              <a:highlight>
                <a:srgbClr val="FFFFFF"/>
              </a:highlight>
            </a:endParaRPr>
          </a:p>
          <a:p>
            <a:pPr indent="0" lvl="0" marL="0" rtl="0" algn="l">
              <a:spcBef>
                <a:spcPts val="47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c12cbd92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c12cbd92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1600" rtl="0" algn="l">
              <a:lnSpc>
                <a:spcPct val="115000"/>
              </a:lnSpc>
              <a:spcBef>
                <a:spcPts val="0"/>
              </a:spcBef>
              <a:spcAft>
                <a:spcPts val="0"/>
              </a:spcAft>
              <a:buClr>
                <a:schemeClr val="dk1"/>
              </a:buClr>
              <a:buSzPts val="1100"/>
              <a:buFont typeface="Arial"/>
              <a:buNone/>
            </a:pPr>
            <a:r>
              <a:t/>
            </a:r>
            <a:endParaRPr sz="900">
              <a:solidFill>
                <a:srgbClr val="333333"/>
              </a:solidFill>
              <a:highlight>
                <a:srgbClr val="FFFFFF"/>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5e163bd73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e163bd73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https://www.geeksforgeeks.org/python-pandas-dataframe/</a:t>
            </a:r>
            <a:endParaRPr/>
          </a:p>
          <a:p>
            <a:pPr indent="0" lvl="0" marL="0" rtl="0" algn="l">
              <a:spcBef>
                <a:spcPts val="0"/>
              </a:spcBef>
              <a:spcAft>
                <a:spcPts val="0"/>
              </a:spcAft>
              <a:buNone/>
            </a:pPr>
            <a:r>
              <a:rPr lang="en" u="sng">
                <a:solidFill>
                  <a:schemeClr val="hlink"/>
                </a:solidFill>
                <a:hlinkClick r:id="rId3"/>
              </a:rPr>
              <a:t>https://www.tutorialspoint.com/python_pandas/python_pandas_dataframe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5e163bd73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e163bd73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7c12cbd927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c12cbd927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c12cbd927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c12cbd927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c12cbd92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c12cbd92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c12cbd927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c12cbd927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16">
    <p:bg>
      <p:bgPr>
        <a:solidFill>
          <a:srgbClr val="FFFFFF"/>
        </a:solidFill>
      </p:bgPr>
    </p:bg>
    <p:spTree>
      <p:nvGrpSpPr>
        <p:cNvPr id="62"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0" y="0"/>
            <a:ext cx="9144000" cy="34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5684575" y="600"/>
            <a:ext cx="3460200" cy="3459000"/>
          </a:xfrm>
          <a:prstGeom prst="rtTriangle">
            <a:avLst/>
          </a:prstGeom>
          <a:solidFill>
            <a:srgbClr val="FFFFFF">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324475" y="465975"/>
            <a:ext cx="5124300" cy="2841600"/>
          </a:xfrm>
          <a:prstGeom prst="rect">
            <a:avLst/>
          </a:prstGeom>
          <a:noFill/>
        </p:spPr>
        <p:txBody>
          <a:bodyPr anchorCtr="0" anchor="b" bIns="91425" lIns="91425" spcFirstLastPara="1" rIns="91425" wrap="square" tIns="91425">
            <a:noAutofit/>
          </a:bodyPr>
          <a:lstStyle>
            <a:lvl1pPr lvl="0" rtl="0" algn="l">
              <a:lnSpc>
                <a:spcPct val="100000"/>
              </a:lnSpc>
              <a:spcBef>
                <a:spcPts val="0"/>
              </a:spcBef>
              <a:spcAft>
                <a:spcPts val="0"/>
              </a:spcAft>
              <a:buNone/>
              <a:defRPr b="1" sz="3600">
                <a:solidFill>
                  <a:srgbClr val="FFFFFF"/>
                </a:solidFill>
              </a:defRPr>
            </a:lvl1pPr>
            <a:lvl2pPr lvl="1" rtl="0" algn="l">
              <a:lnSpc>
                <a:spcPct val="100000"/>
              </a:lnSpc>
              <a:spcBef>
                <a:spcPts val="0"/>
              </a:spcBef>
              <a:spcAft>
                <a:spcPts val="0"/>
              </a:spcAft>
              <a:buNone/>
              <a:defRPr b="1" sz="3600">
                <a:solidFill>
                  <a:srgbClr val="FFFFFF"/>
                </a:solidFill>
              </a:defRPr>
            </a:lvl2pPr>
            <a:lvl3pPr lvl="2" rtl="0" algn="l">
              <a:lnSpc>
                <a:spcPct val="100000"/>
              </a:lnSpc>
              <a:spcBef>
                <a:spcPts val="0"/>
              </a:spcBef>
              <a:spcAft>
                <a:spcPts val="0"/>
              </a:spcAft>
              <a:buNone/>
              <a:defRPr b="1" sz="3600">
                <a:solidFill>
                  <a:srgbClr val="FFFFFF"/>
                </a:solidFill>
              </a:defRPr>
            </a:lvl3pPr>
            <a:lvl4pPr lvl="3" rtl="0" algn="l">
              <a:lnSpc>
                <a:spcPct val="100000"/>
              </a:lnSpc>
              <a:spcBef>
                <a:spcPts val="0"/>
              </a:spcBef>
              <a:spcAft>
                <a:spcPts val="0"/>
              </a:spcAft>
              <a:buNone/>
              <a:defRPr b="1" sz="3600">
                <a:solidFill>
                  <a:srgbClr val="FFFFFF"/>
                </a:solidFill>
              </a:defRPr>
            </a:lvl4pPr>
            <a:lvl5pPr lvl="4" rtl="0" algn="l">
              <a:lnSpc>
                <a:spcPct val="100000"/>
              </a:lnSpc>
              <a:spcBef>
                <a:spcPts val="0"/>
              </a:spcBef>
              <a:spcAft>
                <a:spcPts val="0"/>
              </a:spcAft>
              <a:buNone/>
              <a:defRPr b="1" sz="3600">
                <a:solidFill>
                  <a:srgbClr val="FFFFFF"/>
                </a:solidFill>
              </a:defRPr>
            </a:lvl5pPr>
            <a:lvl6pPr lvl="5" rtl="0" algn="l">
              <a:lnSpc>
                <a:spcPct val="100000"/>
              </a:lnSpc>
              <a:spcBef>
                <a:spcPts val="0"/>
              </a:spcBef>
              <a:spcAft>
                <a:spcPts val="0"/>
              </a:spcAft>
              <a:buNone/>
              <a:defRPr b="1" sz="3600">
                <a:solidFill>
                  <a:srgbClr val="FFFFFF"/>
                </a:solidFill>
              </a:defRPr>
            </a:lvl6pPr>
            <a:lvl7pPr lvl="6" rtl="0" algn="l">
              <a:lnSpc>
                <a:spcPct val="100000"/>
              </a:lnSpc>
              <a:spcBef>
                <a:spcPts val="0"/>
              </a:spcBef>
              <a:spcAft>
                <a:spcPts val="0"/>
              </a:spcAft>
              <a:buNone/>
              <a:defRPr b="1" sz="3600">
                <a:solidFill>
                  <a:srgbClr val="FFFFFF"/>
                </a:solidFill>
              </a:defRPr>
            </a:lvl7pPr>
            <a:lvl8pPr lvl="7" rtl="0" algn="l">
              <a:lnSpc>
                <a:spcPct val="100000"/>
              </a:lnSpc>
              <a:spcBef>
                <a:spcPts val="0"/>
              </a:spcBef>
              <a:spcAft>
                <a:spcPts val="0"/>
              </a:spcAft>
              <a:buNone/>
              <a:defRPr b="1" sz="3600">
                <a:solidFill>
                  <a:srgbClr val="FFFFFF"/>
                </a:solidFill>
              </a:defRPr>
            </a:lvl8pPr>
            <a:lvl9pPr lvl="8" rtl="0" algn="l">
              <a:lnSpc>
                <a:spcPct val="100000"/>
              </a:lnSpc>
              <a:spcBef>
                <a:spcPts val="0"/>
              </a:spcBef>
              <a:spcAft>
                <a:spcPts val="0"/>
              </a:spcAft>
              <a:buNone/>
              <a:defRPr b="1" sz="3600">
                <a:solidFill>
                  <a:srgbClr val="FFFFFF"/>
                </a:solidFill>
              </a:defRPr>
            </a:lvl9pPr>
          </a:lstStyle>
          <a:p/>
        </p:txBody>
      </p:sp>
      <p:sp>
        <p:nvSpPr>
          <p:cNvPr id="67" name="Google Shape;67;p13"/>
          <p:cNvSpPr txBox="1"/>
          <p:nvPr>
            <p:ph idx="1" type="subTitle"/>
          </p:nvPr>
        </p:nvSpPr>
        <p:spPr>
          <a:xfrm>
            <a:off x="324475" y="3612602"/>
            <a:ext cx="5124300" cy="13026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rgbClr val="616161"/>
              </a:buClr>
              <a:buSzPts val="1800"/>
              <a:buNone/>
              <a:defRPr sz="1800">
                <a:solidFill>
                  <a:srgbClr val="616161"/>
                </a:solidFill>
                <a:latin typeface="Economica"/>
                <a:ea typeface="Economica"/>
                <a:cs typeface="Economica"/>
                <a:sym typeface="Economica"/>
              </a:defRPr>
            </a:lvl1pPr>
            <a:lvl2pPr lvl="1" rtl="0" algn="l">
              <a:lnSpc>
                <a:spcPct val="100000"/>
              </a:lnSpc>
              <a:spcBef>
                <a:spcPts val="0"/>
              </a:spcBef>
              <a:spcAft>
                <a:spcPts val="0"/>
              </a:spcAft>
              <a:buClr>
                <a:srgbClr val="616161"/>
              </a:buClr>
              <a:buSzPts val="1800"/>
              <a:buNone/>
              <a:defRPr sz="1800">
                <a:solidFill>
                  <a:srgbClr val="616161"/>
                </a:solidFill>
                <a:latin typeface="Economica"/>
                <a:ea typeface="Economica"/>
                <a:cs typeface="Economica"/>
                <a:sym typeface="Economica"/>
              </a:defRPr>
            </a:lvl2pPr>
            <a:lvl3pPr lvl="2" rtl="0" algn="l">
              <a:lnSpc>
                <a:spcPct val="100000"/>
              </a:lnSpc>
              <a:spcBef>
                <a:spcPts val="0"/>
              </a:spcBef>
              <a:spcAft>
                <a:spcPts val="0"/>
              </a:spcAft>
              <a:buClr>
                <a:srgbClr val="616161"/>
              </a:buClr>
              <a:buSzPts val="1800"/>
              <a:buNone/>
              <a:defRPr sz="1800">
                <a:solidFill>
                  <a:srgbClr val="616161"/>
                </a:solidFill>
                <a:latin typeface="Economica"/>
                <a:ea typeface="Economica"/>
                <a:cs typeface="Economica"/>
                <a:sym typeface="Economica"/>
              </a:defRPr>
            </a:lvl3pPr>
            <a:lvl4pPr lvl="3" rtl="0" algn="l">
              <a:lnSpc>
                <a:spcPct val="100000"/>
              </a:lnSpc>
              <a:spcBef>
                <a:spcPts val="0"/>
              </a:spcBef>
              <a:spcAft>
                <a:spcPts val="0"/>
              </a:spcAft>
              <a:buClr>
                <a:srgbClr val="616161"/>
              </a:buClr>
              <a:buSzPts val="1800"/>
              <a:buNone/>
              <a:defRPr sz="1800">
                <a:solidFill>
                  <a:srgbClr val="616161"/>
                </a:solidFill>
                <a:latin typeface="Economica"/>
                <a:ea typeface="Economica"/>
                <a:cs typeface="Economica"/>
                <a:sym typeface="Economica"/>
              </a:defRPr>
            </a:lvl4pPr>
            <a:lvl5pPr lvl="4" rtl="0" algn="l">
              <a:lnSpc>
                <a:spcPct val="100000"/>
              </a:lnSpc>
              <a:spcBef>
                <a:spcPts val="0"/>
              </a:spcBef>
              <a:spcAft>
                <a:spcPts val="0"/>
              </a:spcAft>
              <a:buClr>
                <a:srgbClr val="616161"/>
              </a:buClr>
              <a:buSzPts val="1800"/>
              <a:buNone/>
              <a:defRPr sz="1800">
                <a:solidFill>
                  <a:srgbClr val="616161"/>
                </a:solidFill>
                <a:latin typeface="Economica"/>
                <a:ea typeface="Economica"/>
                <a:cs typeface="Economica"/>
                <a:sym typeface="Economica"/>
              </a:defRPr>
            </a:lvl5pPr>
            <a:lvl6pPr lvl="5" rtl="0" algn="l">
              <a:lnSpc>
                <a:spcPct val="100000"/>
              </a:lnSpc>
              <a:spcBef>
                <a:spcPts val="0"/>
              </a:spcBef>
              <a:spcAft>
                <a:spcPts val="0"/>
              </a:spcAft>
              <a:buClr>
                <a:srgbClr val="616161"/>
              </a:buClr>
              <a:buSzPts val="1800"/>
              <a:buNone/>
              <a:defRPr sz="1800">
                <a:solidFill>
                  <a:srgbClr val="616161"/>
                </a:solidFill>
                <a:latin typeface="Economica"/>
                <a:ea typeface="Economica"/>
                <a:cs typeface="Economica"/>
                <a:sym typeface="Economica"/>
              </a:defRPr>
            </a:lvl6pPr>
            <a:lvl7pPr lvl="6" rtl="0" algn="l">
              <a:lnSpc>
                <a:spcPct val="100000"/>
              </a:lnSpc>
              <a:spcBef>
                <a:spcPts val="0"/>
              </a:spcBef>
              <a:spcAft>
                <a:spcPts val="0"/>
              </a:spcAft>
              <a:buClr>
                <a:srgbClr val="616161"/>
              </a:buClr>
              <a:buSzPts val="1800"/>
              <a:buNone/>
              <a:defRPr sz="1800">
                <a:solidFill>
                  <a:srgbClr val="616161"/>
                </a:solidFill>
                <a:latin typeface="Economica"/>
                <a:ea typeface="Economica"/>
                <a:cs typeface="Economica"/>
                <a:sym typeface="Economica"/>
              </a:defRPr>
            </a:lvl7pPr>
            <a:lvl8pPr lvl="7" rtl="0" algn="l">
              <a:lnSpc>
                <a:spcPct val="100000"/>
              </a:lnSpc>
              <a:spcBef>
                <a:spcPts val="0"/>
              </a:spcBef>
              <a:spcAft>
                <a:spcPts val="0"/>
              </a:spcAft>
              <a:buClr>
                <a:srgbClr val="616161"/>
              </a:buClr>
              <a:buSzPts val="1800"/>
              <a:buNone/>
              <a:defRPr sz="1800">
                <a:solidFill>
                  <a:srgbClr val="616161"/>
                </a:solidFill>
                <a:latin typeface="Economica"/>
                <a:ea typeface="Economica"/>
                <a:cs typeface="Economica"/>
                <a:sym typeface="Economica"/>
              </a:defRPr>
            </a:lvl8pPr>
            <a:lvl9pPr lvl="8" rtl="0" algn="l">
              <a:lnSpc>
                <a:spcPct val="100000"/>
              </a:lnSpc>
              <a:spcBef>
                <a:spcPts val="0"/>
              </a:spcBef>
              <a:spcAft>
                <a:spcPts val="0"/>
              </a:spcAft>
              <a:buClr>
                <a:srgbClr val="616161"/>
              </a:buClr>
              <a:buSzPts val="1800"/>
              <a:buNone/>
              <a:defRPr sz="1800">
                <a:solidFill>
                  <a:srgbClr val="616161"/>
                </a:solidFill>
                <a:latin typeface="Economica"/>
                <a:ea typeface="Economica"/>
                <a:cs typeface="Economica"/>
                <a:sym typeface="Economica"/>
              </a:defRPr>
            </a:lvl9pPr>
          </a:lstStyle>
          <a:p/>
        </p:txBody>
      </p:sp>
      <p:sp>
        <p:nvSpPr>
          <p:cNvPr id="68" name="Google Shape;6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AUTOLAYOUT_1_1">
    <p:bg>
      <p:bgPr>
        <a:solidFill>
          <a:srgbClr val="FFFFFF"/>
        </a:solidFill>
      </p:bgPr>
    </p:bg>
    <p:spTree>
      <p:nvGrpSpPr>
        <p:cNvPr id="69" name="Shape 69"/>
        <p:cNvGrpSpPr/>
        <p:nvPr/>
      </p:nvGrpSpPr>
      <p:grpSpPr>
        <a:xfrm>
          <a:off x="0" y="0"/>
          <a:ext cx="0" cy="0"/>
          <a:chOff x="0" y="0"/>
          <a:chExt cx="0" cy="0"/>
        </a:xfrm>
      </p:grpSpPr>
      <p:sp>
        <p:nvSpPr>
          <p:cNvPr id="70" name="Google Shape;70;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ph idx="1" type="body"/>
          </p:nvPr>
        </p:nvSpPr>
        <p:spPr>
          <a:xfrm>
            <a:off x="4021250" y="200025"/>
            <a:ext cx="2361900" cy="44631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72" name="Google Shape;72;p14"/>
          <p:cNvSpPr txBox="1"/>
          <p:nvPr>
            <p:ph idx="2" type="body"/>
          </p:nvPr>
        </p:nvSpPr>
        <p:spPr>
          <a:xfrm>
            <a:off x="6461200" y="200025"/>
            <a:ext cx="2361900" cy="4463100"/>
          </a:xfrm>
          <a:prstGeom prst="rect">
            <a:avLst/>
          </a:prstGeom>
          <a:noFill/>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1600"/>
              </a:spcBef>
              <a:spcAft>
                <a:spcPts val="0"/>
              </a:spcAft>
              <a:buClr>
                <a:schemeClr val="dk2"/>
              </a:buClr>
              <a:buSzPts val="1200"/>
              <a:buChar char="○"/>
              <a:defRPr sz="1200">
                <a:solidFill>
                  <a:schemeClr val="dk2"/>
                </a:solidFill>
              </a:defRPr>
            </a:lvl2pPr>
            <a:lvl3pPr indent="-304800" lvl="2" marL="1371600" rtl="0" algn="l">
              <a:lnSpc>
                <a:spcPct val="115000"/>
              </a:lnSpc>
              <a:spcBef>
                <a:spcPts val="1600"/>
              </a:spcBef>
              <a:spcAft>
                <a:spcPts val="0"/>
              </a:spcAft>
              <a:buClr>
                <a:schemeClr val="dk2"/>
              </a:buClr>
              <a:buSzPts val="1200"/>
              <a:buChar char="■"/>
              <a:defRPr sz="1200">
                <a:solidFill>
                  <a:schemeClr val="dk2"/>
                </a:solidFill>
              </a:defRPr>
            </a:lvl3pPr>
            <a:lvl4pPr indent="-304800" lvl="3" marL="1828800" rtl="0" algn="l">
              <a:lnSpc>
                <a:spcPct val="115000"/>
              </a:lnSpc>
              <a:spcBef>
                <a:spcPts val="1600"/>
              </a:spcBef>
              <a:spcAft>
                <a:spcPts val="0"/>
              </a:spcAft>
              <a:buClr>
                <a:schemeClr val="dk2"/>
              </a:buClr>
              <a:buSzPts val="1200"/>
              <a:buChar char="●"/>
              <a:defRPr sz="1200">
                <a:solidFill>
                  <a:schemeClr val="dk2"/>
                </a:solidFill>
              </a:defRPr>
            </a:lvl4pPr>
            <a:lvl5pPr indent="-304800" lvl="4" marL="2286000" rtl="0" algn="l">
              <a:lnSpc>
                <a:spcPct val="115000"/>
              </a:lnSpc>
              <a:spcBef>
                <a:spcPts val="1600"/>
              </a:spcBef>
              <a:spcAft>
                <a:spcPts val="0"/>
              </a:spcAft>
              <a:buClr>
                <a:schemeClr val="dk2"/>
              </a:buClr>
              <a:buSzPts val="1200"/>
              <a:buChar char="○"/>
              <a:defRPr sz="1200">
                <a:solidFill>
                  <a:schemeClr val="dk2"/>
                </a:solidFill>
              </a:defRPr>
            </a:lvl5pPr>
            <a:lvl6pPr indent="-304800" lvl="5" marL="2743200" rtl="0" algn="l">
              <a:lnSpc>
                <a:spcPct val="115000"/>
              </a:lnSpc>
              <a:spcBef>
                <a:spcPts val="1600"/>
              </a:spcBef>
              <a:spcAft>
                <a:spcPts val="0"/>
              </a:spcAft>
              <a:buClr>
                <a:schemeClr val="dk2"/>
              </a:buClr>
              <a:buSzPts val="1200"/>
              <a:buChar char="■"/>
              <a:defRPr sz="1200">
                <a:solidFill>
                  <a:schemeClr val="dk2"/>
                </a:solidFill>
              </a:defRPr>
            </a:lvl6pPr>
            <a:lvl7pPr indent="-304800" lvl="6" marL="3200400" rtl="0" algn="l">
              <a:lnSpc>
                <a:spcPct val="115000"/>
              </a:lnSpc>
              <a:spcBef>
                <a:spcPts val="1600"/>
              </a:spcBef>
              <a:spcAft>
                <a:spcPts val="0"/>
              </a:spcAft>
              <a:buClr>
                <a:schemeClr val="dk2"/>
              </a:buClr>
              <a:buSzPts val="1200"/>
              <a:buChar char="●"/>
              <a:defRPr sz="1200">
                <a:solidFill>
                  <a:schemeClr val="dk2"/>
                </a:solidFill>
              </a:defRPr>
            </a:lvl7pPr>
            <a:lvl8pPr indent="-304800" lvl="7" marL="3657600" rtl="0" algn="l">
              <a:lnSpc>
                <a:spcPct val="115000"/>
              </a:lnSpc>
              <a:spcBef>
                <a:spcPts val="1600"/>
              </a:spcBef>
              <a:spcAft>
                <a:spcPts val="0"/>
              </a:spcAft>
              <a:buClr>
                <a:schemeClr val="dk2"/>
              </a:buClr>
              <a:buSzPts val="1200"/>
              <a:buChar char="○"/>
              <a:defRPr sz="1200">
                <a:solidFill>
                  <a:schemeClr val="dk2"/>
                </a:solidFill>
              </a:defRPr>
            </a:lvl8pPr>
            <a:lvl9pPr indent="-304800" lvl="8" marL="4114800" rtl="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73" name="Google Shape;73;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5">
    <p:bg>
      <p:bgPr>
        <a:solidFill>
          <a:srgbClr val="FFFFFF"/>
        </a:solidFill>
      </p:bgPr>
    </p:bg>
    <p:spTree>
      <p:nvGrpSpPr>
        <p:cNvPr id="74" name="Shape 74"/>
        <p:cNvGrpSpPr/>
        <p:nvPr/>
      </p:nvGrpSpPr>
      <p:grpSpPr>
        <a:xfrm>
          <a:off x="0" y="0"/>
          <a:ext cx="0" cy="0"/>
          <a:chOff x="0" y="0"/>
          <a:chExt cx="0" cy="0"/>
        </a:xfrm>
      </p:grpSpPr>
      <p:sp>
        <p:nvSpPr>
          <p:cNvPr id="75" name="Google Shape;75;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15"/>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77" name="Google Shape;77;p15"/>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b="1" sz="3000">
                <a:solidFill>
                  <a:schemeClr val="lt1"/>
                </a:solidFill>
              </a:defRPr>
            </a:lvl1pPr>
            <a:lvl2pPr lvl="1" rtl="0" algn="l">
              <a:lnSpc>
                <a:spcPct val="100000"/>
              </a:lnSpc>
              <a:spcBef>
                <a:spcPts val="0"/>
              </a:spcBef>
              <a:spcAft>
                <a:spcPts val="0"/>
              </a:spcAft>
              <a:buClr>
                <a:schemeClr val="lt1"/>
              </a:buClr>
              <a:buSzPts val="3000"/>
              <a:buNone/>
              <a:defRPr b="1" sz="3000">
                <a:solidFill>
                  <a:schemeClr val="lt1"/>
                </a:solidFill>
              </a:defRPr>
            </a:lvl2pPr>
            <a:lvl3pPr lvl="2" rtl="0" algn="l">
              <a:lnSpc>
                <a:spcPct val="100000"/>
              </a:lnSpc>
              <a:spcBef>
                <a:spcPts val="0"/>
              </a:spcBef>
              <a:spcAft>
                <a:spcPts val="0"/>
              </a:spcAft>
              <a:buClr>
                <a:schemeClr val="lt1"/>
              </a:buClr>
              <a:buSzPts val="3000"/>
              <a:buNone/>
              <a:defRPr b="1" sz="3000">
                <a:solidFill>
                  <a:schemeClr val="lt1"/>
                </a:solidFill>
              </a:defRPr>
            </a:lvl3pPr>
            <a:lvl4pPr lvl="3" rtl="0" algn="l">
              <a:lnSpc>
                <a:spcPct val="100000"/>
              </a:lnSpc>
              <a:spcBef>
                <a:spcPts val="0"/>
              </a:spcBef>
              <a:spcAft>
                <a:spcPts val="0"/>
              </a:spcAft>
              <a:buClr>
                <a:schemeClr val="lt1"/>
              </a:buClr>
              <a:buSzPts val="3000"/>
              <a:buNone/>
              <a:defRPr b="1" sz="3000">
                <a:solidFill>
                  <a:schemeClr val="lt1"/>
                </a:solidFill>
              </a:defRPr>
            </a:lvl4pPr>
            <a:lvl5pPr lvl="4" rtl="0" algn="l">
              <a:lnSpc>
                <a:spcPct val="100000"/>
              </a:lnSpc>
              <a:spcBef>
                <a:spcPts val="0"/>
              </a:spcBef>
              <a:spcAft>
                <a:spcPts val="0"/>
              </a:spcAft>
              <a:buClr>
                <a:schemeClr val="lt1"/>
              </a:buClr>
              <a:buSzPts val="3000"/>
              <a:buNone/>
              <a:defRPr b="1" sz="3000">
                <a:solidFill>
                  <a:schemeClr val="lt1"/>
                </a:solidFill>
              </a:defRPr>
            </a:lvl5pPr>
            <a:lvl6pPr lvl="5" rtl="0" algn="l">
              <a:lnSpc>
                <a:spcPct val="100000"/>
              </a:lnSpc>
              <a:spcBef>
                <a:spcPts val="0"/>
              </a:spcBef>
              <a:spcAft>
                <a:spcPts val="0"/>
              </a:spcAft>
              <a:buClr>
                <a:schemeClr val="lt1"/>
              </a:buClr>
              <a:buSzPts val="3000"/>
              <a:buNone/>
              <a:defRPr b="1" sz="3000">
                <a:solidFill>
                  <a:schemeClr val="lt1"/>
                </a:solidFill>
              </a:defRPr>
            </a:lvl6pPr>
            <a:lvl7pPr lvl="6" rtl="0" algn="l">
              <a:lnSpc>
                <a:spcPct val="100000"/>
              </a:lnSpc>
              <a:spcBef>
                <a:spcPts val="0"/>
              </a:spcBef>
              <a:spcAft>
                <a:spcPts val="0"/>
              </a:spcAft>
              <a:buClr>
                <a:schemeClr val="lt1"/>
              </a:buClr>
              <a:buSzPts val="3000"/>
              <a:buNone/>
              <a:defRPr b="1" sz="3000">
                <a:solidFill>
                  <a:schemeClr val="lt1"/>
                </a:solidFill>
              </a:defRPr>
            </a:lvl7pPr>
            <a:lvl8pPr lvl="7" rtl="0" algn="l">
              <a:lnSpc>
                <a:spcPct val="100000"/>
              </a:lnSpc>
              <a:spcBef>
                <a:spcPts val="0"/>
              </a:spcBef>
              <a:spcAft>
                <a:spcPts val="0"/>
              </a:spcAft>
              <a:buClr>
                <a:schemeClr val="lt1"/>
              </a:buClr>
              <a:buSzPts val="3000"/>
              <a:buNone/>
              <a:defRPr b="1" sz="3000">
                <a:solidFill>
                  <a:schemeClr val="lt1"/>
                </a:solidFill>
              </a:defRPr>
            </a:lvl8pPr>
            <a:lvl9pPr lvl="8" rtl="0" algn="l">
              <a:lnSpc>
                <a:spcPct val="100000"/>
              </a:lnSpc>
              <a:spcBef>
                <a:spcPts val="0"/>
              </a:spcBef>
              <a:spcAft>
                <a:spcPts val="0"/>
              </a:spcAft>
              <a:buClr>
                <a:schemeClr val="lt1"/>
              </a:buClr>
              <a:buSzPts val="3000"/>
              <a:buNone/>
              <a:defRPr b="1" sz="3000">
                <a:solidFill>
                  <a:schemeClr val="lt1"/>
                </a:solidFill>
              </a:defRPr>
            </a:lvl9pPr>
          </a:lstStyle>
          <a:p/>
        </p:txBody>
      </p:sp>
      <p:sp>
        <p:nvSpPr>
          <p:cNvPr id="79" name="Google Shape;79;p15"/>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Clr>
                <a:schemeClr val="dk2"/>
              </a:buClr>
              <a:buSzPts val="1800"/>
              <a:buChar char="●"/>
              <a:defRPr sz="18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80" name="Google Shape;80;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3.jpg"/><Relationship Id="rId6"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11.jpg"/><Relationship Id="rId6" Type="http://schemas.openxmlformats.org/officeDocument/2006/relationships/image" Target="../media/image10.jpg"/><Relationship Id="rId7" Type="http://schemas.openxmlformats.org/officeDocument/2006/relationships/image" Target="../media/image13.jpg"/><Relationship Id="rId8"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jpg"/><Relationship Id="rId4" Type="http://schemas.openxmlformats.org/officeDocument/2006/relationships/image" Target="../media/image16.jpg"/><Relationship Id="rId5" Type="http://schemas.openxmlformats.org/officeDocument/2006/relationships/image" Target="../media/image14.jpg"/><Relationship Id="rId6"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4.jpg"/><Relationship Id="rId5"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9.jpg"/><Relationship Id="rId5"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jpg"/><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www.ibm.com/ibm/history/ibm100/us/en/icons/ibm700series/impact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23.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0.png"/><Relationship Id="rId7"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Introduction </a:t>
            </a:r>
            <a:r>
              <a:rPr lang="en" sz="4000"/>
              <a:t>to Machine Learning and Python Programming</a:t>
            </a:r>
            <a:endParaRPr sz="4000"/>
          </a:p>
        </p:txBody>
      </p:sp>
      <p:sp>
        <p:nvSpPr>
          <p:cNvPr id="86" name="Google Shape;86;p16"/>
          <p:cNvSpPr txBox="1"/>
          <p:nvPr>
            <p:ph idx="1" type="subTitle"/>
          </p:nvPr>
        </p:nvSpPr>
        <p:spPr>
          <a:xfrm>
            <a:off x="2137225" y="2773857"/>
            <a:ext cx="4870500" cy="12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 </a:t>
            </a:r>
            <a:r>
              <a:rPr lang="en" sz="2200"/>
              <a:t>Ali Madani</a:t>
            </a:r>
            <a:r>
              <a:rPr lang="en" sz="2200"/>
              <a:t> </a:t>
            </a:r>
            <a:endParaRPr sz="2200"/>
          </a:p>
          <a:p>
            <a:pPr indent="0" lvl="0" marL="0" rtl="0" algn="ctr">
              <a:spcBef>
                <a:spcPts val="0"/>
              </a:spcBef>
              <a:spcAft>
                <a:spcPts val="0"/>
              </a:spcAft>
              <a:buNone/>
            </a:pPr>
            <a:r>
              <a:rPr lang="en" sz="2200"/>
              <a:t>Farnoosh Khodakarami</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161" name="Google Shape;16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25"/>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163" name="Google Shape;163;p25"/>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164" name="Google Shape;164;p25"/>
          <p:cNvSpPr/>
          <p:nvPr/>
        </p:nvSpPr>
        <p:spPr>
          <a:xfrm>
            <a:off x="5189650" y="2158900"/>
            <a:ext cx="1571400" cy="4314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170" name="Google Shape;17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26"/>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172" name="Google Shape;172;p26"/>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173" name="Google Shape;173;p26"/>
          <p:cNvSpPr/>
          <p:nvPr/>
        </p:nvSpPr>
        <p:spPr>
          <a:xfrm>
            <a:off x="2048775" y="2419225"/>
            <a:ext cx="1314300" cy="5346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179" name="Google Shape;17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0" name="Google Shape;180;p27"/>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181" name="Google Shape;181;p27"/>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182" name="Google Shape;182;p27"/>
          <p:cNvSpPr/>
          <p:nvPr/>
        </p:nvSpPr>
        <p:spPr>
          <a:xfrm>
            <a:off x="2206550" y="2756625"/>
            <a:ext cx="1943100" cy="5145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188" name="Google Shape;18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8"/>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190" name="Google Shape;190;p28"/>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191" name="Google Shape;191;p28"/>
          <p:cNvSpPr/>
          <p:nvPr/>
        </p:nvSpPr>
        <p:spPr>
          <a:xfrm>
            <a:off x="2897375" y="3037775"/>
            <a:ext cx="1193700" cy="6549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197" name="Google Shape;19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29"/>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199" name="Google Shape;199;p29"/>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200" name="Google Shape;200;p29"/>
          <p:cNvSpPr/>
          <p:nvPr/>
        </p:nvSpPr>
        <p:spPr>
          <a:xfrm>
            <a:off x="4270025" y="3424325"/>
            <a:ext cx="1930800" cy="5997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206" name="Google Shape;20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30"/>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208" name="Google Shape;208;p30"/>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209" name="Google Shape;209;p30"/>
          <p:cNvSpPr/>
          <p:nvPr/>
        </p:nvSpPr>
        <p:spPr>
          <a:xfrm>
            <a:off x="5532250" y="3763700"/>
            <a:ext cx="1930800" cy="5208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215" name="Google Shape;21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6" name="Google Shape;216;p31"/>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217" name="Google Shape;217;p31"/>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218" name="Google Shape;218;p31"/>
          <p:cNvSpPr/>
          <p:nvPr/>
        </p:nvSpPr>
        <p:spPr>
          <a:xfrm>
            <a:off x="6194925" y="4110800"/>
            <a:ext cx="2632800" cy="5208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lucky </a:t>
            </a:r>
            <a:endParaRPr/>
          </a:p>
        </p:txBody>
      </p:sp>
      <p:sp>
        <p:nvSpPr>
          <p:cNvPr id="224" name="Google Shape;2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32"/>
          <p:cNvSpPr txBox="1"/>
          <p:nvPr/>
        </p:nvSpPr>
        <p:spPr>
          <a:xfrm>
            <a:off x="394350" y="726525"/>
            <a:ext cx="8078100" cy="3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Because of the following reasons, learning how to implement ML and use it in industrial setting became much easier</a:t>
            </a:r>
            <a:endParaRPr sz="20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Programming</a:t>
            </a:r>
            <a:r>
              <a:rPr lang="en" sz="2400"/>
              <a:t> became easier </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Computational power</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Data availability</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power and Moore’s law</a:t>
            </a:r>
            <a:endParaRPr/>
          </a:p>
        </p:txBody>
      </p:sp>
      <p:sp>
        <p:nvSpPr>
          <p:cNvPr id="231" name="Google Shape;23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33"/>
          <p:cNvPicPr preferRelativeResize="0"/>
          <p:nvPr/>
        </p:nvPicPr>
        <p:blipFill>
          <a:blip r:embed="rId3">
            <a:alphaModFix/>
          </a:blip>
          <a:stretch>
            <a:fillRect/>
          </a:stretch>
        </p:blipFill>
        <p:spPr>
          <a:xfrm>
            <a:off x="1180575" y="582325"/>
            <a:ext cx="6084074" cy="4396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huge responsibility</a:t>
            </a:r>
            <a:endParaRPr/>
          </a:p>
        </p:txBody>
      </p:sp>
      <p:sp>
        <p:nvSpPr>
          <p:cNvPr id="238" name="Google Shape;23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34"/>
          <p:cNvSpPr txBox="1"/>
          <p:nvPr/>
        </p:nvSpPr>
        <p:spPr>
          <a:xfrm>
            <a:off x="352200" y="574825"/>
            <a:ext cx="8078100" cy="41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Do not overpromise</a:t>
            </a:r>
            <a:endParaRPr sz="2400"/>
          </a:p>
          <a:p>
            <a:pPr indent="-381000" lvl="1" marL="914400" rtl="0" algn="l">
              <a:spcBef>
                <a:spcPts val="0"/>
              </a:spcBef>
              <a:spcAft>
                <a:spcPts val="0"/>
              </a:spcAft>
              <a:buSzPts val="2400"/>
              <a:buChar char="○"/>
            </a:pPr>
            <a:r>
              <a:rPr lang="en" sz="2400"/>
              <a:t>It is not magic if </a:t>
            </a:r>
            <a:endParaRPr sz="2400"/>
          </a:p>
          <a:p>
            <a:pPr indent="-381000" lvl="2" marL="1371600" rtl="0" algn="l">
              <a:spcBef>
                <a:spcPts val="0"/>
              </a:spcBef>
              <a:spcAft>
                <a:spcPts val="0"/>
              </a:spcAft>
              <a:buSzPts val="2400"/>
              <a:buChar char="■"/>
            </a:pPr>
            <a:r>
              <a:rPr lang="en" sz="2400"/>
              <a:t>we are not magicians</a:t>
            </a:r>
            <a:endParaRPr sz="2400"/>
          </a:p>
          <a:p>
            <a:pPr indent="-381000" lvl="2" marL="1371600" rtl="0" algn="l">
              <a:spcBef>
                <a:spcPts val="0"/>
              </a:spcBef>
              <a:spcAft>
                <a:spcPts val="0"/>
              </a:spcAft>
              <a:buSzPts val="2400"/>
              <a:buChar char="■"/>
            </a:pPr>
            <a:r>
              <a:rPr lang="en" sz="2400"/>
              <a:t>the proper ingredient (data) is not available</a:t>
            </a:r>
            <a:endParaRPr sz="2400"/>
          </a:p>
          <a:p>
            <a:pPr indent="-381000" lvl="2" marL="1371600" rtl="0" algn="l">
              <a:spcBef>
                <a:spcPts val="0"/>
              </a:spcBef>
              <a:spcAft>
                <a:spcPts val="0"/>
              </a:spcAft>
              <a:buSzPts val="2400"/>
              <a:buChar char="■"/>
            </a:pPr>
            <a:r>
              <a:rPr lang="en" sz="2400"/>
              <a:t>the goal is properly defined  </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Machine Learning</a:t>
            </a:r>
            <a:endParaRPr/>
          </a:p>
        </p:txBody>
      </p:sp>
      <p:pic>
        <p:nvPicPr>
          <p:cNvPr id="92" name="Google Shape;92;p17"/>
          <p:cNvPicPr preferRelativeResize="0"/>
          <p:nvPr/>
        </p:nvPicPr>
        <p:blipFill>
          <a:blip r:embed="rId3">
            <a:alphaModFix/>
          </a:blip>
          <a:stretch>
            <a:fillRect/>
          </a:stretch>
        </p:blipFill>
        <p:spPr>
          <a:xfrm>
            <a:off x="6969213" y="3005838"/>
            <a:ext cx="2123226" cy="2123226"/>
          </a:xfrm>
          <a:prstGeom prst="rect">
            <a:avLst/>
          </a:prstGeom>
          <a:noFill/>
          <a:ln>
            <a:noFill/>
          </a:ln>
        </p:spPr>
      </p:pic>
      <p:sp>
        <p:nvSpPr>
          <p:cNvPr id="93" name="Google Shape;93;p17"/>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7"/>
          <p:cNvSpPr txBox="1"/>
          <p:nvPr>
            <p:ph idx="2" type="body"/>
          </p:nvPr>
        </p:nvSpPr>
        <p:spPr>
          <a:xfrm>
            <a:off x="4874600" y="216550"/>
            <a:ext cx="3374400" cy="3025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7"/>
          <p:cNvPicPr preferRelativeResize="0"/>
          <p:nvPr/>
        </p:nvPicPr>
        <p:blipFill>
          <a:blip r:embed="rId4">
            <a:alphaModFix/>
          </a:blip>
          <a:stretch>
            <a:fillRect/>
          </a:stretch>
        </p:blipFill>
        <p:spPr>
          <a:xfrm flipH="1">
            <a:off x="0" y="-87400"/>
            <a:ext cx="9092451" cy="5230898"/>
          </a:xfrm>
          <a:prstGeom prst="rect">
            <a:avLst/>
          </a:prstGeom>
          <a:noFill/>
          <a:ln>
            <a:noFill/>
          </a:ln>
        </p:spPr>
      </p:pic>
      <p:sp>
        <p:nvSpPr>
          <p:cNvPr id="96" name="Google Shape;96;p17"/>
          <p:cNvSpPr txBox="1"/>
          <p:nvPr>
            <p:ph type="title"/>
          </p:nvPr>
        </p:nvSpPr>
        <p:spPr>
          <a:xfrm>
            <a:off x="0" y="114625"/>
            <a:ext cx="83433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CFE2F3"/>
                </a:solidFill>
              </a:rPr>
              <a:t>What is Machine Learning?</a:t>
            </a:r>
            <a:endParaRPr sz="3600">
              <a:solidFill>
                <a:srgbClr val="CFE2F3"/>
              </a:solidFill>
            </a:endParaRPr>
          </a:p>
        </p:txBody>
      </p:sp>
      <p:sp>
        <p:nvSpPr>
          <p:cNvPr id="97" name="Google Shape;97;p17"/>
          <p:cNvSpPr txBox="1"/>
          <p:nvPr/>
        </p:nvSpPr>
        <p:spPr>
          <a:xfrm>
            <a:off x="4127050" y="3005850"/>
            <a:ext cx="6627600" cy="3000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b="1" sz="2400">
              <a:solidFill>
                <a:srgbClr val="D9D2E9"/>
              </a:solidFill>
            </a:endParaRPr>
          </a:p>
          <a:p>
            <a:pPr indent="0" lvl="0" marL="457200" rtl="0" algn="l">
              <a:lnSpc>
                <a:spcPct val="115000"/>
              </a:lnSpc>
              <a:spcBef>
                <a:spcPts val="0"/>
              </a:spcBef>
              <a:spcAft>
                <a:spcPts val="0"/>
              </a:spcAft>
              <a:buNone/>
            </a:pPr>
            <a:r>
              <a:rPr b="1" lang="en" sz="2000">
                <a:solidFill>
                  <a:srgbClr val="D9D2E9"/>
                </a:solidFill>
              </a:rPr>
              <a:t>Human learn from past experiences</a:t>
            </a:r>
            <a:endParaRPr b="1" sz="2000">
              <a:solidFill>
                <a:srgbClr val="D9D2E9"/>
              </a:solidFill>
            </a:endParaRPr>
          </a:p>
          <a:p>
            <a:pPr indent="0" lvl="0" marL="457200" rtl="0" algn="l">
              <a:lnSpc>
                <a:spcPct val="115000"/>
              </a:lnSpc>
              <a:spcBef>
                <a:spcPts val="0"/>
              </a:spcBef>
              <a:spcAft>
                <a:spcPts val="0"/>
              </a:spcAft>
              <a:buNone/>
            </a:pPr>
            <a:r>
              <a:rPr b="1" lang="en" sz="2000">
                <a:solidFill>
                  <a:srgbClr val="D9D2E9"/>
                </a:solidFill>
              </a:rPr>
              <a:t>Computers Follow instructions</a:t>
            </a:r>
            <a:endParaRPr b="1" sz="2000">
              <a:solidFill>
                <a:srgbClr val="D9D2E9"/>
              </a:solidFill>
            </a:endParaRPr>
          </a:p>
          <a:p>
            <a:pPr indent="0" lvl="0" marL="457200" rtl="0" algn="l">
              <a:lnSpc>
                <a:spcPct val="115000"/>
              </a:lnSpc>
              <a:spcBef>
                <a:spcPts val="0"/>
              </a:spcBef>
              <a:spcAft>
                <a:spcPts val="0"/>
              </a:spcAft>
              <a:buNone/>
            </a:pPr>
            <a:r>
              <a:t/>
            </a:r>
            <a:endParaRPr b="1" sz="2400">
              <a:solidFill>
                <a:srgbClr val="D9D2E9"/>
              </a:solidFill>
            </a:endParaRPr>
          </a:p>
          <a:p>
            <a:pPr indent="0" lvl="0" marL="457200" rtl="0" algn="l">
              <a:lnSpc>
                <a:spcPct val="115000"/>
              </a:lnSpc>
              <a:spcBef>
                <a:spcPts val="0"/>
              </a:spcBef>
              <a:spcAft>
                <a:spcPts val="0"/>
              </a:spcAft>
              <a:buNone/>
            </a:pPr>
            <a:r>
              <a:t/>
            </a:r>
            <a:endParaRPr sz="1800">
              <a:solidFill>
                <a:srgbClr val="D9D2E9"/>
              </a:solidFill>
            </a:endParaRPr>
          </a:p>
        </p:txBody>
      </p:sp>
      <p:sp>
        <p:nvSpPr>
          <p:cNvPr id="98" name="Google Shape;98;p17"/>
          <p:cNvSpPr txBox="1"/>
          <p:nvPr/>
        </p:nvSpPr>
        <p:spPr>
          <a:xfrm>
            <a:off x="3974650" y="2227150"/>
            <a:ext cx="5046600" cy="735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2000">
                <a:solidFill>
                  <a:srgbClr val="D9D2E9"/>
                </a:solidFill>
              </a:rPr>
              <a:t>We want computers act like human</a:t>
            </a:r>
            <a:endParaRPr b="1" sz="2000">
              <a:solidFill>
                <a:srgbClr val="D9D2E9"/>
              </a:solidFill>
            </a:endParaRPr>
          </a:p>
          <a:p>
            <a:pPr indent="0" lvl="0" marL="457200" rtl="0" algn="l">
              <a:lnSpc>
                <a:spcPct val="115000"/>
              </a:lnSpc>
              <a:spcBef>
                <a:spcPts val="0"/>
              </a:spcBef>
              <a:spcAft>
                <a:spcPts val="0"/>
              </a:spcAft>
              <a:buNone/>
            </a:pPr>
            <a:r>
              <a:rPr b="1" lang="en" sz="2000">
                <a:solidFill>
                  <a:srgbClr val="D9D2E9"/>
                </a:solidFill>
              </a:rPr>
              <a:t>(AI paradigm)</a:t>
            </a:r>
            <a:endParaRPr b="1" sz="2000">
              <a:solidFill>
                <a:srgbClr val="D9D2E9"/>
              </a:solidFill>
            </a:endParaRPr>
          </a:p>
        </p:txBody>
      </p:sp>
      <p:sp>
        <p:nvSpPr>
          <p:cNvPr id="99" name="Google Shape;9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huge responsibility</a:t>
            </a:r>
            <a:endParaRPr/>
          </a:p>
        </p:txBody>
      </p:sp>
      <p:sp>
        <p:nvSpPr>
          <p:cNvPr id="245" name="Google Shape;24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35"/>
          <p:cNvSpPr txBox="1"/>
          <p:nvPr/>
        </p:nvSpPr>
        <p:spPr>
          <a:xfrm>
            <a:off x="352200" y="574825"/>
            <a:ext cx="8078100" cy="41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Do not overpromise</a:t>
            </a:r>
            <a:endParaRPr sz="2400"/>
          </a:p>
          <a:p>
            <a:pPr indent="-381000" lvl="1" marL="914400" rtl="0" algn="l">
              <a:spcBef>
                <a:spcPts val="0"/>
              </a:spcBef>
              <a:spcAft>
                <a:spcPts val="0"/>
              </a:spcAft>
              <a:buSzPts val="2400"/>
              <a:buChar char="○"/>
            </a:pPr>
            <a:r>
              <a:rPr lang="en" sz="2400"/>
              <a:t>It is not magic if </a:t>
            </a:r>
            <a:endParaRPr sz="2400"/>
          </a:p>
          <a:p>
            <a:pPr indent="-381000" lvl="2" marL="1371600" rtl="0" algn="l">
              <a:spcBef>
                <a:spcPts val="0"/>
              </a:spcBef>
              <a:spcAft>
                <a:spcPts val="0"/>
              </a:spcAft>
              <a:buSzPts val="2400"/>
              <a:buChar char="■"/>
            </a:pPr>
            <a:r>
              <a:rPr lang="en" sz="2400"/>
              <a:t>we are not magicians</a:t>
            </a:r>
            <a:endParaRPr sz="2400"/>
          </a:p>
          <a:p>
            <a:pPr indent="-381000" lvl="2" marL="1371600" rtl="0" algn="l">
              <a:spcBef>
                <a:spcPts val="0"/>
              </a:spcBef>
              <a:spcAft>
                <a:spcPts val="0"/>
              </a:spcAft>
              <a:buSzPts val="2400"/>
              <a:buChar char="■"/>
            </a:pPr>
            <a:r>
              <a:rPr lang="en" sz="2400"/>
              <a:t>the proper ingredient (data) is not available</a:t>
            </a:r>
            <a:endParaRPr sz="2400"/>
          </a:p>
          <a:p>
            <a:pPr indent="-381000" lvl="2" marL="1371600" rtl="0" algn="l">
              <a:spcBef>
                <a:spcPts val="0"/>
              </a:spcBef>
              <a:spcAft>
                <a:spcPts val="0"/>
              </a:spcAft>
              <a:buSzPts val="2400"/>
              <a:buChar char="■"/>
            </a:pPr>
            <a:r>
              <a:rPr lang="en" sz="2400"/>
              <a:t>the goal is properly defined  </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Proper implementation of ML models</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Proper interpretation</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284100" y="307975"/>
            <a:ext cx="24798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Machine learning application </a:t>
            </a:r>
            <a:endParaRPr>
              <a:solidFill>
                <a:srgbClr val="000000"/>
              </a:solidFill>
            </a:endParaRPr>
          </a:p>
        </p:txBody>
      </p:sp>
      <p:sp>
        <p:nvSpPr>
          <p:cNvPr id="252" name="Google Shape;25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industrial revolutions</a:t>
            </a:r>
            <a:endParaRPr/>
          </a:p>
        </p:txBody>
      </p:sp>
      <p:sp>
        <p:nvSpPr>
          <p:cNvPr id="258" name="Google Shape;25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37"/>
          <p:cNvPicPr preferRelativeResize="0"/>
          <p:nvPr/>
        </p:nvPicPr>
        <p:blipFill rotWithShape="1">
          <a:blip r:embed="rId3">
            <a:alphaModFix/>
          </a:blip>
          <a:srcRect b="0" l="0" r="0" t="17409"/>
          <a:stretch/>
        </p:blipFill>
        <p:spPr>
          <a:xfrm>
            <a:off x="268050" y="1310275"/>
            <a:ext cx="8604026" cy="2942525"/>
          </a:xfrm>
          <a:prstGeom prst="rect">
            <a:avLst/>
          </a:prstGeom>
          <a:noFill/>
          <a:ln>
            <a:noFill/>
          </a:ln>
        </p:spPr>
      </p:pic>
      <p:sp>
        <p:nvSpPr>
          <p:cNvPr id="260" name="Google Shape;260;p37"/>
          <p:cNvSpPr txBox="1"/>
          <p:nvPr/>
        </p:nvSpPr>
        <p:spPr>
          <a:xfrm>
            <a:off x="4701950" y="4663225"/>
            <a:ext cx="41112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https://www.skynettoday.com/editorials/ai-automation-job-loss</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had big impact in some of the industries </a:t>
            </a:r>
            <a:endParaRPr/>
          </a:p>
        </p:txBody>
      </p:sp>
      <p:sp>
        <p:nvSpPr>
          <p:cNvPr id="266" name="Google Shape;26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38"/>
          <p:cNvSpPr/>
          <p:nvPr/>
        </p:nvSpPr>
        <p:spPr>
          <a:xfrm>
            <a:off x="3121675" y="721150"/>
            <a:ext cx="2758200" cy="1009800"/>
          </a:xfrm>
          <a:prstGeom prst="flowChartConnector">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Healthcare</a:t>
            </a:r>
            <a:endParaRPr sz="2000"/>
          </a:p>
          <a:p>
            <a:pPr indent="0" lvl="0" marL="0" rtl="0" algn="ctr">
              <a:spcBef>
                <a:spcPts val="0"/>
              </a:spcBef>
              <a:spcAft>
                <a:spcPts val="0"/>
              </a:spcAft>
              <a:buNone/>
            </a:pPr>
            <a:r>
              <a:rPr lang="en" sz="2000"/>
              <a:t>Drug discovery</a:t>
            </a:r>
            <a:endParaRPr sz="2000"/>
          </a:p>
        </p:txBody>
      </p:sp>
      <p:sp>
        <p:nvSpPr>
          <p:cNvPr id="268" name="Google Shape;268;p38"/>
          <p:cNvSpPr/>
          <p:nvPr/>
        </p:nvSpPr>
        <p:spPr>
          <a:xfrm>
            <a:off x="1002025" y="1620300"/>
            <a:ext cx="2401200" cy="1009800"/>
          </a:xfrm>
          <a:prstGeom prst="flowChartConnector">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Finance</a:t>
            </a:r>
            <a:endParaRPr sz="2000"/>
          </a:p>
        </p:txBody>
      </p:sp>
      <p:sp>
        <p:nvSpPr>
          <p:cNvPr id="269" name="Google Shape;269;p38"/>
          <p:cNvSpPr/>
          <p:nvPr/>
        </p:nvSpPr>
        <p:spPr>
          <a:xfrm>
            <a:off x="1002025" y="2840325"/>
            <a:ext cx="2442900" cy="1009800"/>
          </a:xfrm>
          <a:prstGeom prst="flowChartConnector">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Retail marketing</a:t>
            </a:r>
            <a:endParaRPr sz="2000"/>
          </a:p>
        </p:txBody>
      </p:sp>
      <p:sp>
        <p:nvSpPr>
          <p:cNvPr id="270" name="Google Shape;270;p38"/>
          <p:cNvSpPr/>
          <p:nvPr/>
        </p:nvSpPr>
        <p:spPr>
          <a:xfrm>
            <a:off x="3163975" y="3839925"/>
            <a:ext cx="2758200" cy="1009800"/>
          </a:xfrm>
          <a:prstGeom prst="flowChartConnector">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Travel transportation</a:t>
            </a:r>
            <a:endParaRPr sz="2000"/>
          </a:p>
        </p:txBody>
      </p:sp>
      <p:sp>
        <p:nvSpPr>
          <p:cNvPr id="271" name="Google Shape;271;p38"/>
          <p:cNvSpPr/>
          <p:nvPr/>
        </p:nvSpPr>
        <p:spPr>
          <a:xfrm>
            <a:off x="5408900" y="2756625"/>
            <a:ext cx="2493300" cy="1009800"/>
          </a:xfrm>
          <a:prstGeom prst="flowChartConnector">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Media</a:t>
            </a:r>
            <a:endParaRPr sz="2000"/>
          </a:p>
          <a:p>
            <a:pPr indent="0" lvl="0" marL="0" rtl="0" algn="ctr">
              <a:spcBef>
                <a:spcPts val="0"/>
              </a:spcBef>
              <a:spcAft>
                <a:spcPts val="0"/>
              </a:spcAft>
              <a:buNone/>
            </a:pPr>
            <a:r>
              <a:rPr lang="en" sz="2000"/>
              <a:t>entertainment</a:t>
            </a:r>
            <a:endParaRPr sz="2000"/>
          </a:p>
        </p:txBody>
      </p:sp>
      <p:sp>
        <p:nvSpPr>
          <p:cNvPr id="272" name="Google Shape;272;p38"/>
          <p:cNvSpPr/>
          <p:nvPr/>
        </p:nvSpPr>
        <p:spPr>
          <a:xfrm>
            <a:off x="5408900" y="1586125"/>
            <a:ext cx="2543100" cy="951900"/>
          </a:xfrm>
          <a:prstGeom prst="flowChartConnector">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Security</a:t>
            </a:r>
            <a:endParaRPr sz="2000"/>
          </a:p>
        </p:txBody>
      </p:sp>
      <p:sp>
        <p:nvSpPr>
          <p:cNvPr id="273" name="Google Shape;273;p38"/>
          <p:cNvSpPr/>
          <p:nvPr/>
        </p:nvSpPr>
        <p:spPr>
          <a:xfrm>
            <a:off x="3552900" y="1848850"/>
            <a:ext cx="1856100" cy="1837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rPr>
              <a:t>Machine Learning</a:t>
            </a:r>
            <a:endParaRPr sz="22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ML in healthcare and drug discovery</a:t>
            </a:r>
            <a:endParaRPr/>
          </a:p>
        </p:txBody>
      </p:sp>
      <p:sp>
        <p:nvSpPr>
          <p:cNvPr id="279" name="Google Shape;279;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0" name="Google Shape;280;p39"/>
          <p:cNvPicPr preferRelativeResize="0"/>
          <p:nvPr/>
        </p:nvPicPr>
        <p:blipFill>
          <a:blip r:embed="rId3">
            <a:alphaModFix/>
          </a:blip>
          <a:stretch>
            <a:fillRect/>
          </a:stretch>
        </p:blipFill>
        <p:spPr>
          <a:xfrm>
            <a:off x="719675" y="766225"/>
            <a:ext cx="1905000" cy="1905000"/>
          </a:xfrm>
          <a:prstGeom prst="rect">
            <a:avLst/>
          </a:prstGeom>
          <a:noFill/>
          <a:ln>
            <a:noFill/>
          </a:ln>
        </p:spPr>
      </p:pic>
      <p:pic>
        <p:nvPicPr>
          <p:cNvPr id="281" name="Google Shape;281;p39"/>
          <p:cNvPicPr preferRelativeResize="0"/>
          <p:nvPr/>
        </p:nvPicPr>
        <p:blipFill>
          <a:blip r:embed="rId4">
            <a:alphaModFix/>
          </a:blip>
          <a:stretch>
            <a:fillRect/>
          </a:stretch>
        </p:blipFill>
        <p:spPr>
          <a:xfrm>
            <a:off x="3185475" y="1440500"/>
            <a:ext cx="4514850" cy="638175"/>
          </a:xfrm>
          <a:prstGeom prst="rect">
            <a:avLst/>
          </a:prstGeom>
          <a:noFill/>
          <a:ln>
            <a:noFill/>
          </a:ln>
        </p:spPr>
      </p:pic>
      <p:pic>
        <p:nvPicPr>
          <p:cNvPr id="282" name="Google Shape;282;p39"/>
          <p:cNvPicPr preferRelativeResize="0"/>
          <p:nvPr/>
        </p:nvPicPr>
        <p:blipFill>
          <a:blip r:embed="rId5">
            <a:alphaModFix/>
          </a:blip>
          <a:stretch>
            <a:fillRect/>
          </a:stretch>
        </p:blipFill>
        <p:spPr>
          <a:xfrm>
            <a:off x="545675" y="2877000"/>
            <a:ext cx="2857950" cy="1786225"/>
          </a:xfrm>
          <a:prstGeom prst="rect">
            <a:avLst/>
          </a:prstGeom>
          <a:noFill/>
          <a:ln>
            <a:noFill/>
          </a:ln>
        </p:spPr>
      </p:pic>
      <p:pic>
        <p:nvPicPr>
          <p:cNvPr id="283" name="Google Shape;283;p39"/>
          <p:cNvPicPr preferRelativeResize="0"/>
          <p:nvPr/>
        </p:nvPicPr>
        <p:blipFill>
          <a:blip r:embed="rId6">
            <a:alphaModFix/>
          </a:blip>
          <a:stretch>
            <a:fillRect/>
          </a:stretch>
        </p:blipFill>
        <p:spPr>
          <a:xfrm>
            <a:off x="3729077" y="2457975"/>
            <a:ext cx="2684725" cy="201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ML in finance</a:t>
            </a:r>
            <a:endParaRPr/>
          </a:p>
        </p:txBody>
      </p:sp>
      <p:sp>
        <p:nvSpPr>
          <p:cNvPr id="289" name="Google Shape;28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0"/>
          <p:cNvPicPr preferRelativeResize="0"/>
          <p:nvPr/>
        </p:nvPicPr>
        <p:blipFill>
          <a:blip r:embed="rId3">
            <a:alphaModFix/>
          </a:blip>
          <a:stretch>
            <a:fillRect/>
          </a:stretch>
        </p:blipFill>
        <p:spPr>
          <a:xfrm>
            <a:off x="766600" y="908300"/>
            <a:ext cx="1109225" cy="1440550"/>
          </a:xfrm>
          <a:prstGeom prst="rect">
            <a:avLst/>
          </a:prstGeom>
          <a:noFill/>
          <a:ln>
            <a:noFill/>
          </a:ln>
        </p:spPr>
      </p:pic>
      <p:pic>
        <p:nvPicPr>
          <p:cNvPr id="291" name="Google Shape;291;p40"/>
          <p:cNvPicPr preferRelativeResize="0"/>
          <p:nvPr/>
        </p:nvPicPr>
        <p:blipFill rotWithShape="1">
          <a:blip r:embed="rId4">
            <a:alphaModFix/>
          </a:blip>
          <a:srcRect b="31646" l="13563" r="14555" t="34861"/>
          <a:stretch/>
        </p:blipFill>
        <p:spPr>
          <a:xfrm>
            <a:off x="2148125" y="1324250"/>
            <a:ext cx="2238725" cy="673125"/>
          </a:xfrm>
          <a:prstGeom prst="rect">
            <a:avLst/>
          </a:prstGeom>
          <a:noFill/>
          <a:ln>
            <a:noFill/>
          </a:ln>
        </p:spPr>
      </p:pic>
      <p:pic>
        <p:nvPicPr>
          <p:cNvPr id="292" name="Google Shape;292;p40"/>
          <p:cNvPicPr preferRelativeResize="0"/>
          <p:nvPr/>
        </p:nvPicPr>
        <p:blipFill>
          <a:blip r:embed="rId5">
            <a:alphaModFix/>
          </a:blip>
          <a:stretch>
            <a:fillRect/>
          </a:stretch>
        </p:blipFill>
        <p:spPr>
          <a:xfrm>
            <a:off x="4855775" y="816200"/>
            <a:ext cx="1624750" cy="1624750"/>
          </a:xfrm>
          <a:prstGeom prst="rect">
            <a:avLst/>
          </a:prstGeom>
          <a:noFill/>
          <a:ln>
            <a:noFill/>
          </a:ln>
        </p:spPr>
      </p:pic>
      <p:pic>
        <p:nvPicPr>
          <p:cNvPr id="293" name="Google Shape;293;p40"/>
          <p:cNvPicPr preferRelativeResize="0"/>
          <p:nvPr/>
        </p:nvPicPr>
        <p:blipFill>
          <a:blip r:embed="rId6">
            <a:alphaModFix/>
          </a:blip>
          <a:stretch>
            <a:fillRect/>
          </a:stretch>
        </p:blipFill>
        <p:spPr>
          <a:xfrm>
            <a:off x="659525" y="3283903"/>
            <a:ext cx="3553824" cy="944675"/>
          </a:xfrm>
          <a:prstGeom prst="rect">
            <a:avLst/>
          </a:prstGeom>
          <a:noFill/>
          <a:ln>
            <a:noFill/>
          </a:ln>
        </p:spPr>
      </p:pic>
      <p:pic>
        <p:nvPicPr>
          <p:cNvPr id="294" name="Google Shape;294;p40"/>
          <p:cNvPicPr preferRelativeResize="0"/>
          <p:nvPr/>
        </p:nvPicPr>
        <p:blipFill>
          <a:blip r:embed="rId7">
            <a:alphaModFix/>
          </a:blip>
          <a:stretch>
            <a:fillRect/>
          </a:stretch>
        </p:blipFill>
        <p:spPr>
          <a:xfrm>
            <a:off x="6853500" y="766225"/>
            <a:ext cx="1723400" cy="1723400"/>
          </a:xfrm>
          <a:prstGeom prst="rect">
            <a:avLst/>
          </a:prstGeom>
          <a:noFill/>
          <a:ln>
            <a:noFill/>
          </a:ln>
        </p:spPr>
      </p:pic>
      <p:pic>
        <p:nvPicPr>
          <p:cNvPr id="295" name="Google Shape;295;p40"/>
          <p:cNvPicPr preferRelativeResize="0"/>
          <p:nvPr/>
        </p:nvPicPr>
        <p:blipFill>
          <a:blip r:embed="rId8">
            <a:alphaModFix/>
          </a:blip>
          <a:stretch>
            <a:fillRect/>
          </a:stretch>
        </p:blipFill>
        <p:spPr>
          <a:xfrm>
            <a:off x="4515425" y="3083175"/>
            <a:ext cx="3361649" cy="118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ML in retail and marketing</a:t>
            </a:r>
            <a:endParaRPr/>
          </a:p>
        </p:txBody>
      </p:sp>
      <p:sp>
        <p:nvSpPr>
          <p:cNvPr id="301" name="Google Shape;30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41"/>
          <p:cNvPicPr preferRelativeResize="0"/>
          <p:nvPr/>
        </p:nvPicPr>
        <p:blipFill>
          <a:blip r:embed="rId3">
            <a:alphaModFix/>
          </a:blip>
          <a:stretch>
            <a:fillRect/>
          </a:stretch>
        </p:blipFill>
        <p:spPr>
          <a:xfrm>
            <a:off x="4924500" y="908275"/>
            <a:ext cx="3003694" cy="1506175"/>
          </a:xfrm>
          <a:prstGeom prst="rect">
            <a:avLst/>
          </a:prstGeom>
          <a:noFill/>
          <a:ln>
            <a:noFill/>
          </a:ln>
        </p:spPr>
      </p:pic>
      <p:pic>
        <p:nvPicPr>
          <p:cNvPr id="303" name="Google Shape;303;p41"/>
          <p:cNvPicPr preferRelativeResize="0"/>
          <p:nvPr/>
        </p:nvPicPr>
        <p:blipFill>
          <a:blip r:embed="rId4">
            <a:alphaModFix/>
          </a:blip>
          <a:stretch>
            <a:fillRect/>
          </a:stretch>
        </p:blipFill>
        <p:spPr>
          <a:xfrm>
            <a:off x="773950" y="1233500"/>
            <a:ext cx="3386575" cy="1143150"/>
          </a:xfrm>
          <a:prstGeom prst="rect">
            <a:avLst/>
          </a:prstGeom>
          <a:noFill/>
          <a:ln>
            <a:noFill/>
          </a:ln>
        </p:spPr>
      </p:pic>
      <p:pic>
        <p:nvPicPr>
          <p:cNvPr id="304" name="Google Shape;304;p41"/>
          <p:cNvPicPr preferRelativeResize="0"/>
          <p:nvPr/>
        </p:nvPicPr>
        <p:blipFill>
          <a:blip r:embed="rId5">
            <a:alphaModFix/>
          </a:blip>
          <a:stretch>
            <a:fillRect/>
          </a:stretch>
        </p:blipFill>
        <p:spPr>
          <a:xfrm>
            <a:off x="1685550" y="2980625"/>
            <a:ext cx="1367575" cy="1367575"/>
          </a:xfrm>
          <a:prstGeom prst="rect">
            <a:avLst/>
          </a:prstGeom>
          <a:noFill/>
          <a:ln>
            <a:noFill/>
          </a:ln>
        </p:spPr>
      </p:pic>
      <p:pic>
        <p:nvPicPr>
          <p:cNvPr id="305" name="Google Shape;305;p41"/>
          <p:cNvPicPr preferRelativeResize="0"/>
          <p:nvPr/>
        </p:nvPicPr>
        <p:blipFill>
          <a:blip r:embed="rId6">
            <a:alphaModFix/>
          </a:blip>
          <a:stretch>
            <a:fillRect/>
          </a:stretch>
        </p:blipFill>
        <p:spPr>
          <a:xfrm>
            <a:off x="4992962" y="2980625"/>
            <a:ext cx="2866788" cy="1367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ML in media and entertainment</a:t>
            </a:r>
            <a:endParaRPr/>
          </a:p>
        </p:txBody>
      </p:sp>
      <p:sp>
        <p:nvSpPr>
          <p:cNvPr id="311" name="Google Shape;31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42"/>
          <p:cNvSpPr txBox="1"/>
          <p:nvPr/>
        </p:nvSpPr>
        <p:spPr>
          <a:xfrm>
            <a:off x="3347750" y="713425"/>
            <a:ext cx="2390400" cy="5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Social media</a:t>
            </a:r>
            <a:endParaRPr sz="2400"/>
          </a:p>
        </p:txBody>
      </p:sp>
      <p:pic>
        <p:nvPicPr>
          <p:cNvPr descr="Image result for linkedin logo" id="313" name="Google Shape;313;p42"/>
          <p:cNvPicPr preferRelativeResize="0"/>
          <p:nvPr/>
        </p:nvPicPr>
        <p:blipFill rotWithShape="1">
          <a:blip r:embed="rId3">
            <a:alphaModFix/>
          </a:blip>
          <a:srcRect b="0" l="71760" r="0" t="0"/>
          <a:stretch/>
        </p:blipFill>
        <p:spPr>
          <a:xfrm>
            <a:off x="1968837" y="1474583"/>
            <a:ext cx="1278000" cy="1224375"/>
          </a:xfrm>
          <a:prstGeom prst="rect">
            <a:avLst/>
          </a:prstGeom>
          <a:noFill/>
          <a:ln>
            <a:noFill/>
          </a:ln>
        </p:spPr>
      </p:pic>
      <p:pic>
        <p:nvPicPr>
          <p:cNvPr descr="Image result for facebook logo" id="314" name="Google Shape;314;p42"/>
          <p:cNvPicPr preferRelativeResize="0"/>
          <p:nvPr/>
        </p:nvPicPr>
        <p:blipFill rotWithShape="1">
          <a:blip r:embed="rId4">
            <a:alphaModFix/>
          </a:blip>
          <a:srcRect b="8138" l="0" r="49804" t="0"/>
          <a:stretch/>
        </p:blipFill>
        <p:spPr>
          <a:xfrm>
            <a:off x="1878725" y="2919575"/>
            <a:ext cx="1458225" cy="1443675"/>
          </a:xfrm>
          <a:prstGeom prst="rect">
            <a:avLst/>
          </a:prstGeom>
          <a:noFill/>
          <a:ln>
            <a:noFill/>
          </a:ln>
        </p:spPr>
      </p:pic>
      <p:pic>
        <p:nvPicPr>
          <p:cNvPr descr="Image result for twitter logo" id="315" name="Google Shape;315;p42"/>
          <p:cNvPicPr preferRelativeResize="0"/>
          <p:nvPr/>
        </p:nvPicPr>
        <p:blipFill>
          <a:blip r:embed="rId5">
            <a:alphaModFix/>
          </a:blip>
          <a:stretch>
            <a:fillRect/>
          </a:stretch>
        </p:blipFill>
        <p:spPr>
          <a:xfrm>
            <a:off x="5107075" y="1307775"/>
            <a:ext cx="2266950" cy="1647825"/>
          </a:xfrm>
          <a:prstGeom prst="rect">
            <a:avLst/>
          </a:prstGeom>
          <a:noFill/>
          <a:ln>
            <a:noFill/>
          </a:ln>
        </p:spPr>
      </p:pic>
      <p:pic>
        <p:nvPicPr>
          <p:cNvPr descr="Image result for facebook logo" id="316" name="Google Shape;316;p42"/>
          <p:cNvPicPr preferRelativeResize="0"/>
          <p:nvPr/>
        </p:nvPicPr>
        <p:blipFill rotWithShape="1">
          <a:blip r:embed="rId4">
            <a:alphaModFix/>
          </a:blip>
          <a:srcRect b="8138" l="50922" r="0" t="0"/>
          <a:stretch/>
        </p:blipFill>
        <p:spPr>
          <a:xfrm>
            <a:off x="5435700" y="2843375"/>
            <a:ext cx="1425750" cy="1443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ML in media and entertainment</a:t>
            </a:r>
            <a:endParaRPr/>
          </a:p>
        </p:txBody>
      </p:sp>
      <p:sp>
        <p:nvSpPr>
          <p:cNvPr id="322" name="Google Shape;32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netflix logo" id="323" name="Google Shape;323;p43"/>
          <p:cNvPicPr preferRelativeResize="0"/>
          <p:nvPr/>
        </p:nvPicPr>
        <p:blipFill>
          <a:blip r:embed="rId3">
            <a:alphaModFix/>
          </a:blip>
          <a:stretch>
            <a:fillRect/>
          </a:stretch>
        </p:blipFill>
        <p:spPr>
          <a:xfrm>
            <a:off x="782800" y="1087990"/>
            <a:ext cx="2680975" cy="1520400"/>
          </a:xfrm>
          <a:prstGeom prst="rect">
            <a:avLst/>
          </a:prstGeom>
          <a:noFill/>
          <a:ln>
            <a:noFill/>
          </a:ln>
        </p:spPr>
      </p:pic>
      <p:pic>
        <p:nvPicPr>
          <p:cNvPr id="324" name="Google Shape;324;p43"/>
          <p:cNvPicPr preferRelativeResize="0"/>
          <p:nvPr/>
        </p:nvPicPr>
        <p:blipFill>
          <a:blip r:embed="rId4">
            <a:alphaModFix/>
          </a:blip>
          <a:stretch>
            <a:fillRect/>
          </a:stretch>
        </p:blipFill>
        <p:spPr>
          <a:xfrm>
            <a:off x="5081533" y="906813"/>
            <a:ext cx="2510366" cy="1882775"/>
          </a:xfrm>
          <a:prstGeom prst="rect">
            <a:avLst/>
          </a:prstGeom>
          <a:noFill/>
          <a:ln>
            <a:noFill/>
          </a:ln>
        </p:spPr>
      </p:pic>
      <p:pic>
        <p:nvPicPr>
          <p:cNvPr id="325" name="Google Shape;325;p43"/>
          <p:cNvPicPr preferRelativeResize="0"/>
          <p:nvPr/>
        </p:nvPicPr>
        <p:blipFill>
          <a:blip r:embed="rId5">
            <a:alphaModFix/>
          </a:blip>
          <a:stretch>
            <a:fillRect/>
          </a:stretch>
        </p:blipFill>
        <p:spPr>
          <a:xfrm>
            <a:off x="2878601" y="3048700"/>
            <a:ext cx="2588926" cy="1827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680850" y="-65075"/>
            <a:ext cx="83667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ML in transportation </a:t>
            </a:r>
            <a:endParaRPr/>
          </a:p>
        </p:txBody>
      </p:sp>
      <p:sp>
        <p:nvSpPr>
          <p:cNvPr id="331" name="Google Shape;331;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2" name="Google Shape;332;p44"/>
          <p:cNvPicPr preferRelativeResize="0"/>
          <p:nvPr/>
        </p:nvPicPr>
        <p:blipFill>
          <a:blip r:embed="rId3">
            <a:alphaModFix/>
          </a:blip>
          <a:stretch>
            <a:fillRect/>
          </a:stretch>
        </p:blipFill>
        <p:spPr>
          <a:xfrm>
            <a:off x="802500" y="2071125"/>
            <a:ext cx="2892500" cy="1001250"/>
          </a:xfrm>
          <a:prstGeom prst="rect">
            <a:avLst/>
          </a:prstGeom>
          <a:noFill/>
          <a:ln>
            <a:noFill/>
          </a:ln>
        </p:spPr>
      </p:pic>
      <p:pic>
        <p:nvPicPr>
          <p:cNvPr id="333" name="Google Shape;333;p44"/>
          <p:cNvPicPr preferRelativeResize="0"/>
          <p:nvPr/>
        </p:nvPicPr>
        <p:blipFill>
          <a:blip r:embed="rId4">
            <a:alphaModFix/>
          </a:blip>
          <a:stretch>
            <a:fillRect/>
          </a:stretch>
        </p:blipFill>
        <p:spPr>
          <a:xfrm>
            <a:off x="4972225" y="1811787"/>
            <a:ext cx="3460375" cy="1236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8"/>
          <p:cNvPicPr preferRelativeResize="0"/>
          <p:nvPr/>
        </p:nvPicPr>
        <p:blipFill rotWithShape="1">
          <a:blip r:embed="rId3">
            <a:alphaModFix/>
          </a:blip>
          <a:srcRect b="0" l="12367" r="12359" t="0"/>
          <a:stretch/>
        </p:blipFill>
        <p:spPr>
          <a:xfrm>
            <a:off x="225700" y="389950"/>
            <a:ext cx="3857101" cy="2644050"/>
          </a:xfrm>
          <a:prstGeom prst="rect">
            <a:avLst/>
          </a:prstGeom>
          <a:noFill/>
          <a:ln>
            <a:noFill/>
          </a:ln>
        </p:spPr>
      </p:pic>
      <p:sp>
        <p:nvSpPr>
          <p:cNvPr id="105" name="Google Shape;105;p18"/>
          <p:cNvSpPr txBox="1"/>
          <p:nvPr>
            <p:ph idx="1" type="body"/>
          </p:nvPr>
        </p:nvSpPr>
        <p:spPr>
          <a:xfrm>
            <a:off x="4270700" y="313750"/>
            <a:ext cx="4507800" cy="22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66666"/>
                </a:solidFill>
              </a:rPr>
              <a:t>Field of study that gives computers the ability to learn without being explicitly programmed </a:t>
            </a:r>
            <a:endParaRPr sz="2400">
              <a:solidFill>
                <a:srgbClr val="666666"/>
              </a:solidFill>
            </a:endParaRPr>
          </a:p>
          <a:p>
            <a:pPr indent="0" lvl="0" marL="0" rtl="0" algn="l">
              <a:spcBef>
                <a:spcPts val="1600"/>
              </a:spcBef>
              <a:spcAft>
                <a:spcPts val="1600"/>
              </a:spcAft>
              <a:buNone/>
            </a:pPr>
            <a:r>
              <a:rPr lang="en" sz="2400">
                <a:solidFill>
                  <a:srgbClr val="666666"/>
                </a:solidFill>
              </a:rPr>
              <a:t>(Arthur Samuel 1951)</a:t>
            </a:r>
            <a:endParaRPr sz="2400">
              <a:solidFill>
                <a:srgbClr val="666666"/>
              </a:solidFill>
            </a:endParaRPr>
          </a:p>
        </p:txBody>
      </p:sp>
      <p:sp>
        <p:nvSpPr>
          <p:cNvPr id="106" name="Google Shape;106;p18"/>
          <p:cNvSpPr txBox="1"/>
          <p:nvPr>
            <p:ph idx="2" type="body"/>
          </p:nvPr>
        </p:nvSpPr>
        <p:spPr>
          <a:xfrm>
            <a:off x="329200" y="2921200"/>
            <a:ext cx="3375300" cy="72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000" u="sng">
                <a:solidFill>
                  <a:schemeClr val="hlink"/>
                </a:solidFill>
                <a:hlinkClick r:id="rId4"/>
              </a:rPr>
              <a:t>https://www.ibm.com/ibm/history/ibm100/us/en/icons/ibm700series/impacts/</a:t>
            </a:r>
            <a:endParaRPr b="1" sz="1000"/>
          </a:p>
        </p:txBody>
      </p:sp>
      <p:sp>
        <p:nvSpPr>
          <p:cNvPr id="107" name="Google Shape;107;p18"/>
          <p:cNvSpPr txBox="1"/>
          <p:nvPr/>
        </p:nvSpPr>
        <p:spPr>
          <a:xfrm>
            <a:off x="225700" y="3504400"/>
            <a:ext cx="8849400" cy="13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22222"/>
                </a:solidFill>
                <a:highlight>
                  <a:schemeClr val="lt1"/>
                </a:highlight>
              </a:rPr>
              <a:t>The Samuel Checkers-playing Program was among the world's first successful self-learning programs.</a:t>
            </a:r>
            <a:endParaRPr sz="1800">
              <a:solidFill>
                <a:srgbClr val="222222"/>
              </a:solidFill>
              <a:highlight>
                <a:schemeClr val="lt1"/>
              </a:highlight>
            </a:endParaRPr>
          </a:p>
          <a:p>
            <a:pPr indent="0" lvl="0" marL="0" rtl="0" algn="l">
              <a:spcBef>
                <a:spcPts val="0"/>
              </a:spcBef>
              <a:spcAft>
                <a:spcPts val="0"/>
              </a:spcAft>
              <a:buNone/>
            </a:pPr>
            <a:r>
              <a:t/>
            </a:r>
            <a:endParaRPr sz="1800">
              <a:solidFill>
                <a:srgbClr val="222222"/>
              </a:solidFill>
              <a:highlight>
                <a:schemeClr val="lt1"/>
              </a:highlight>
            </a:endParaRPr>
          </a:p>
          <a:p>
            <a:pPr indent="0" lvl="0" marL="0" rtl="0" algn="l">
              <a:spcBef>
                <a:spcPts val="0"/>
              </a:spcBef>
              <a:spcAft>
                <a:spcPts val="0"/>
              </a:spcAft>
              <a:buNone/>
            </a:pPr>
            <a:r>
              <a:rPr lang="en" sz="1800">
                <a:solidFill>
                  <a:srgbClr val="222222"/>
                </a:solidFill>
                <a:highlight>
                  <a:schemeClr val="lt1"/>
                </a:highlight>
              </a:rPr>
              <a:t>He coined the term "machine learning" in 1959</a:t>
            </a:r>
            <a:endParaRPr sz="1800">
              <a:solidFill>
                <a:srgbClr val="222222"/>
              </a:solidFill>
              <a:highlight>
                <a:schemeClr val="lt1"/>
              </a:highlight>
            </a:endParaRPr>
          </a:p>
          <a:p>
            <a:pPr indent="0" lvl="0" marL="0" rtl="0" algn="l">
              <a:spcBef>
                <a:spcPts val="0"/>
              </a:spcBef>
              <a:spcAft>
                <a:spcPts val="0"/>
              </a:spcAft>
              <a:buNone/>
            </a:pPr>
            <a:r>
              <a:t/>
            </a:r>
            <a:endParaRPr sz="1100"/>
          </a:p>
        </p:txBody>
      </p:sp>
      <p:sp>
        <p:nvSpPr>
          <p:cNvPr id="108" name="Google Shape;108;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5"/>
          <p:cNvSpPr txBox="1"/>
          <p:nvPr>
            <p:ph type="title"/>
          </p:nvPr>
        </p:nvSpPr>
        <p:spPr>
          <a:xfrm>
            <a:off x="284100" y="307975"/>
            <a:ext cx="24798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Machine learning Project steps:</a:t>
            </a:r>
            <a:endParaRPr>
              <a:solidFill>
                <a:srgbClr val="000000"/>
              </a:solidFill>
            </a:endParaRPr>
          </a:p>
        </p:txBody>
      </p:sp>
      <p:sp>
        <p:nvSpPr>
          <p:cNvPr id="339" name="Google Shape;339;p45"/>
          <p:cNvSpPr txBox="1"/>
          <p:nvPr>
            <p:ph idx="1" type="body"/>
          </p:nvPr>
        </p:nvSpPr>
        <p:spPr>
          <a:xfrm>
            <a:off x="3381100" y="307975"/>
            <a:ext cx="5451300" cy="4268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4A86E8"/>
              </a:buClr>
              <a:buSzPts val="2400"/>
              <a:buAutoNum type="arabicPeriod"/>
            </a:pPr>
            <a:r>
              <a:rPr lang="en" sz="2400">
                <a:solidFill>
                  <a:srgbClr val="4A86E8"/>
                </a:solidFill>
              </a:rPr>
              <a:t>Problem Definition.</a:t>
            </a:r>
            <a:endParaRPr sz="2400">
              <a:solidFill>
                <a:srgbClr val="4A86E8"/>
              </a:solidFill>
            </a:endParaRPr>
          </a:p>
          <a:p>
            <a:pPr indent="-381000" lvl="0" marL="457200" rtl="0" algn="l">
              <a:spcBef>
                <a:spcPts val="0"/>
              </a:spcBef>
              <a:spcAft>
                <a:spcPts val="0"/>
              </a:spcAft>
              <a:buClr>
                <a:srgbClr val="4A86E8"/>
              </a:buClr>
              <a:buSzPts val="2400"/>
              <a:buAutoNum type="arabicPeriod"/>
            </a:pPr>
            <a:r>
              <a:rPr lang="en" sz="2400">
                <a:solidFill>
                  <a:srgbClr val="4A86E8"/>
                </a:solidFill>
              </a:rPr>
              <a:t>Data Preparation.</a:t>
            </a:r>
            <a:endParaRPr sz="2400">
              <a:solidFill>
                <a:srgbClr val="4A86E8"/>
              </a:solidFill>
            </a:endParaRPr>
          </a:p>
          <a:p>
            <a:pPr indent="0" lvl="0" marL="914400" rtl="0" algn="l">
              <a:spcBef>
                <a:spcPts val="1600"/>
              </a:spcBef>
              <a:spcAft>
                <a:spcPts val="0"/>
              </a:spcAft>
              <a:buNone/>
            </a:pPr>
            <a:r>
              <a:rPr lang="en" sz="2400">
                <a:solidFill>
                  <a:srgbClr val="4A86E8"/>
                </a:solidFill>
              </a:rPr>
              <a:t>Gathering Data</a:t>
            </a:r>
            <a:endParaRPr sz="2400">
              <a:solidFill>
                <a:srgbClr val="4A86E8"/>
              </a:solidFill>
            </a:endParaRPr>
          </a:p>
          <a:p>
            <a:pPr indent="0" lvl="0" marL="914400" rtl="0" algn="l">
              <a:spcBef>
                <a:spcPts val="1600"/>
              </a:spcBef>
              <a:spcAft>
                <a:spcPts val="0"/>
              </a:spcAft>
              <a:buNone/>
            </a:pPr>
            <a:r>
              <a:rPr lang="en" sz="2400">
                <a:solidFill>
                  <a:srgbClr val="4A86E8"/>
                </a:solidFill>
              </a:rPr>
              <a:t>Cleaning Data </a:t>
            </a:r>
            <a:endParaRPr sz="2400">
              <a:solidFill>
                <a:srgbClr val="4A86E8"/>
              </a:solidFill>
            </a:endParaRPr>
          </a:p>
          <a:p>
            <a:pPr indent="-381000" lvl="0" marL="457200" rtl="0" algn="l">
              <a:spcBef>
                <a:spcPts val="1600"/>
              </a:spcBef>
              <a:spcAft>
                <a:spcPts val="0"/>
              </a:spcAft>
              <a:buClr>
                <a:srgbClr val="4A86E8"/>
              </a:buClr>
              <a:buSzPts val="2400"/>
              <a:buAutoNum type="arabicPeriod"/>
            </a:pPr>
            <a:r>
              <a:rPr lang="en" sz="2400">
                <a:solidFill>
                  <a:srgbClr val="4A86E8"/>
                </a:solidFill>
              </a:rPr>
              <a:t>Model Building</a:t>
            </a:r>
            <a:endParaRPr sz="2400">
              <a:solidFill>
                <a:srgbClr val="4A86E8"/>
              </a:solidFill>
            </a:endParaRPr>
          </a:p>
          <a:p>
            <a:pPr indent="-381000" lvl="0" marL="457200" rtl="0" algn="l">
              <a:spcBef>
                <a:spcPts val="0"/>
              </a:spcBef>
              <a:spcAft>
                <a:spcPts val="0"/>
              </a:spcAft>
              <a:buClr>
                <a:srgbClr val="4A86E8"/>
              </a:buClr>
              <a:buSzPts val="2400"/>
              <a:buAutoNum type="arabicPeriod"/>
            </a:pPr>
            <a:r>
              <a:rPr lang="en" sz="2400">
                <a:solidFill>
                  <a:srgbClr val="4A86E8"/>
                </a:solidFill>
              </a:rPr>
              <a:t>Algorithms Evaluation.</a:t>
            </a:r>
            <a:endParaRPr sz="2400">
              <a:solidFill>
                <a:srgbClr val="4A86E8"/>
              </a:solidFill>
            </a:endParaRPr>
          </a:p>
          <a:p>
            <a:pPr indent="-381000" lvl="0" marL="457200" rtl="0" algn="l">
              <a:spcBef>
                <a:spcPts val="0"/>
              </a:spcBef>
              <a:spcAft>
                <a:spcPts val="0"/>
              </a:spcAft>
              <a:buClr>
                <a:srgbClr val="4A86E8"/>
              </a:buClr>
              <a:buSzPts val="2400"/>
              <a:buAutoNum type="arabicPeriod"/>
            </a:pPr>
            <a:r>
              <a:rPr lang="en" sz="2400">
                <a:solidFill>
                  <a:srgbClr val="4A86E8"/>
                </a:solidFill>
              </a:rPr>
              <a:t>Results Improvement.</a:t>
            </a:r>
            <a:endParaRPr sz="2400">
              <a:solidFill>
                <a:srgbClr val="4A86E8"/>
              </a:solidFill>
            </a:endParaRPr>
          </a:p>
          <a:p>
            <a:pPr indent="-381000" lvl="0" marL="457200" rtl="0" algn="l">
              <a:spcBef>
                <a:spcPts val="0"/>
              </a:spcBef>
              <a:spcAft>
                <a:spcPts val="0"/>
              </a:spcAft>
              <a:buClr>
                <a:srgbClr val="4A86E8"/>
              </a:buClr>
              <a:buSzPts val="2400"/>
              <a:buAutoNum type="arabicPeriod"/>
            </a:pPr>
            <a:r>
              <a:rPr lang="en" sz="2400">
                <a:solidFill>
                  <a:srgbClr val="4A86E8"/>
                </a:solidFill>
              </a:rPr>
              <a:t>Results Presentation.</a:t>
            </a:r>
            <a:endParaRPr sz="2400">
              <a:solidFill>
                <a:srgbClr val="4A86E8"/>
              </a:solidFill>
            </a:endParaRPr>
          </a:p>
          <a:p>
            <a:pPr indent="0" lvl="0" marL="0" rtl="0" algn="l">
              <a:spcBef>
                <a:spcPts val="1600"/>
              </a:spcBef>
              <a:spcAft>
                <a:spcPts val="1600"/>
              </a:spcAft>
              <a:buNone/>
            </a:pPr>
            <a:r>
              <a:t/>
            </a:r>
            <a:endParaRPr>
              <a:solidFill>
                <a:schemeClr val="dk1"/>
              </a:solidFill>
            </a:endParaRPr>
          </a:p>
        </p:txBody>
      </p:sp>
      <p:sp>
        <p:nvSpPr>
          <p:cNvPr id="340" name="Google Shape;34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Representation</a:t>
            </a:r>
            <a:endParaRPr/>
          </a:p>
        </p:txBody>
      </p:sp>
      <p:pic>
        <p:nvPicPr>
          <p:cNvPr id="346" name="Google Shape;346;p46"/>
          <p:cNvPicPr preferRelativeResize="0"/>
          <p:nvPr/>
        </p:nvPicPr>
        <p:blipFill>
          <a:blip r:embed="rId3">
            <a:alphaModFix/>
          </a:blip>
          <a:stretch>
            <a:fillRect/>
          </a:stretch>
        </p:blipFill>
        <p:spPr>
          <a:xfrm>
            <a:off x="593925" y="1147225"/>
            <a:ext cx="1635078" cy="981774"/>
          </a:xfrm>
          <a:prstGeom prst="rect">
            <a:avLst/>
          </a:prstGeom>
          <a:noFill/>
          <a:ln>
            <a:noFill/>
          </a:ln>
        </p:spPr>
      </p:pic>
      <p:graphicFrame>
        <p:nvGraphicFramePr>
          <p:cNvPr id="347" name="Google Shape;347;p46"/>
          <p:cNvGraphicFramePr/>
          <p:nvPr/>
        </p:nvGraphicFramePr>
        <p:xfrm>
          <a:off x="3238850" y="1441913"/>
          <a:ext cx="3000000" cy="3000000"/>
        </p:xfrm>
        <a:graphic>
          <a:graphicData uri="http://schemas.openxmlformats.org/drawingml/2006/table">
            <a:tbl>
              <a:tblPr>
                <a:noFill/>
                <a:tableStyleId>{987E1F58-5D62-4EC1-8A65-66E8E705EAE6}</a:tableStyleId>
              </a:tblPr>
              <a:tblGrid>
                <a:gridCol w="994700"/>
                <a:gridCol w="994700"/>
                <a:gridCol w="994700"/>
                <a:gridCol w="994700"/>
                <a:gridCol w="994700"/>
              </a:tblGrid>
              <a:tr h="381000">
                <a:tc>
                  <a:txBody>
                    <a:bodyPr/>
                    <a:lstStyle/>
                    <a:p>
                      <a:pPr indent="0" lvl="0" marL="0" rtl="0" algn="l">
                        <a:spcBef>
                          <a:spcPts val="0"/>
                        </a:spcBef>
                        <a:spcAft>
                          <a:spcPts val="0"/>
                        </a:spcAft>
                        <a:buNone/>
                      </a:pPr>
                      <a:r>
                        <a:rPr lang="en"/>
                        <a:t>Shape </a:t>
                      </a:r>
                      <a:endParaRPr/>
                    </a:p>
                  </a:txBody>
                  <a:tcPr marT="91425" marB="91425" marR="91425" marL="91425"/>
                </a:tc>
                <a:tc>
                  <a:txBody>
                    <a:bodyPr/>
                    <a:lstStyle/>
                    <a:p>
                      <a:pPr indent="0" lvl="0" marL="0" rtl="0" algn="l">
                        <a:spcBef>
                          <a:spcPts val="0"/>
                        </a:spcBef>
                        <a:spcAft>
                          <a:spcPts val="0"/>
                        </a:spcAft>
                        <a:buNone/>
                      </a:pPr>
                      <a:r>
                        <a:rPr lang="en"/>
                        <a:t>Size </a:t>
                      </a:r>
                      <a:endParaRPr/>
                    </a:p>
                  </a:txBody>
                  <a:tcPr marT="91425" marB="91425" marR="91425" marL="91425"/>
                </a:tc>
                <a:tc>
                  <a:txBody>
                    <a:bodyPr/>
                    <a:lstStyle/>
                    <a:p>
                      <a:pPr indent="0" lvl="0" marL="0" rtl="0" algn="l">
                        <a:spcBef>
                          <a:spcPts val="0"/>
                        </a:spcBef>
                        <a:spcAft>
                          <a:spcPts val="0"/>
                        </a:spcAft>
                        <a:buNone/>
                      </a:pPr>
                      <a:r>
                        <a:rPr lang="en"/>
                        <a:t>Color </a:t>
                      </a:r>
                      <a:endParaRPr/>
                    </a:p>
                  </a:txBody>
                  <a:tcPr marT="91425" marB="91425" marR="91425" marL="91425"/>
                </a:tc>
                <a:tc>
                  <a:txBody>
                    <a:bodyPr/>
                    <a:lstStyle/>
                    <a:p>
                      <a:pPr indent="0" lvl="0" marL="0" rtl="0" algn="l">
                        <a:spcBef>
                          <a:spcPts val="0"/>
                        </a:spcBef>
                        <a:spcAft>
                          <a:spcPts val="0"/>
                        </a:spcAft>
                        <a:buNone/>
                      </a:pPr>
                      <a:r>
                        <a:rPr lang="en"/>
                        <a:t>Texture  </a:t>
                      </a:r>
                      <a:endParaRPr/>
                    </a:p>
                  </a:txBody>
                  <a:tcPr marT="91425" marB="91425" marR="91425" marL="91425"/>
                </a:tc>
                <a:tc>
                  <a:txBody>
                    <a:bodyPr/>
                    <a:lstStyle/>
                    <a:p>
                      <a:pPr indent="0" lvl="0" marL="0" rtl="0" algn="l">
                        <a:spcBef>
                          <a:spcPts val="0"/>
                        </a:spcBef>
                        <a:spcAft>
                          <a:spcPts val="0"/>
                        </a:spcAft>
                        <a:buNone/>
                      </a:pPr>
                      <a:r>
                        <a:rPr lang="en"/>
                        <a:t>Weight </a:t>
                      </a:r>
                      <a:endParaRPr/>
                    </a:p>
                  </a:txBody>
                  <a:tcPr marT="91425" marB="91425" marR="91425" marL="91425"/>
                </a:tc>
              </a:tr>
            </a:tbl>
          </a:graphicData>
        </a:graphic>
      </p:graphicFrame>
      <p:pic>
        <p:nvPicPr>
          <p:cNvPr id="348" name="Google Shape;348;p46"/>
          <p:cNvPicPr preferRelativeResize="0"/>
          <p:nvPr/>
        </p:nvPicPr>
        <p:blipFill>
          <a:blip r:embed="rId4">
            <a:alphaModFix/>
          </a:blip>
          <a:stretch>
            <a:fillRect/>
          </a:stretch>
        </p:blipFill>
        <p:spPr>
          <a:xfrm>
            <a:off x="885526" y="2173312"/>
            <a:ext cx="864401" cy="1288425"/>
          </a:xfrm>
          <a:prstGeom prst="rect">
            <a:avLst/>
          </a:prstGeom>
          <a:noFill/>
          <a:ln>
            <a:noFill/>
          </a:ln>
        </p:spPr>
      </p:pic>
      <p:graphicFrame>
        <p:nvGraphicFramePr>
          <p:cNvPr id="349" name="Google Shape;349;p46"/>
          <p:cNvGraphicFramePr/>
          <p:nvPr/>
        </p:nvGraphicFramePr>
        <p:xfrm>
          <a:off x="3290925" y="2621325"/>
          <a:ext cx="3000000" cy="3000000"/>
        </p:xfrm>
        <a:graphic>
          <a:graphicData uri="http://schemas.openxmlformats.org/drawingml/2006/table">
            <a:tbl>
              <a:tblPr>
                <a:noFill/>
                <a:tableStyleId>{987E1F58-5D62-4EC1-8A65-66E8E705EAE6}</a:tableStyleId>
              </a:tblPr>
              <a:tblGrid>
                <a:gridCol w="4973500"/>
              </a:tblGrid>
              <a:tr h="381000">
                <a:tc>
                  <a:txBody>
                    <a:bodyPr/>
                    <a:lstStyle/>
                    <a:p>
                      <a:pPr indent="0" lvl="0" marL="0" rtl="0" algn="l">
                        <a:spcBef>
                          <a:spcPts val="0"/>
                        </a:spcBef>
                        <a:spcAft>
                          <a:spcPts val="0"/>
                        </a:spcAft>
                        <a:buNone/>
                      </a:pPr>
                      <a:r>
                        <a:rPr lang="en"/>
                        <a:t>A matrix of color values(pixels)</a:t>
                      </a:r>
                      <a:endParaRPr/>
                    </a:p>
                  </a:txBody>
                  <a:tcPr marT="91425" marB="91425" marR="91425" marL="91425"/>
                </a:tc>
              </a:tr>
            </a:tbl>
          </a:graphicData>
        </a:graphic>
      </p:graphicFrame>
      <p:graphicFrame>
        <p:nvGraphicFramePr>
          <p:cNvPr id="350" name="Google Shape;350;p46"/>
          <p:cNvGraphicFramePr/>
          <p:nvPr/>
        </p:nvGraphicFramePr>
        <p:xfrm>
          <a:off x="3287625" y="4117200"/>
          <a:ext cx="3000000" cy="3000000"/>
        </p:xfrm>
        <a:graphic>
          <a:graphicData uri="http://schemas.openxmlformats.org/drawingml/2006/table">
            <a:tbl>
              <a:tblPr>
                <a:noFill/>
                <a:tableStyleId>{987E1F58-5D62-4EC1-8A65-66E8E705EAE6}</a:tableStyleId>
              </a:tblPr>
              <a:tblGrid>
                <a:gridCol w="4973500"/>
              </a:tblGrid>
              <a:tr h="381000">
                <a:tc>
                  <a:txBody>
                    <a:bodyPr/>
                    <a:lstStyle/>
                    <a:p>
                      <a:pPr indent="0" lvl="0" marL="0" rtl="0" algn="l">
                        <a:spcBef>
                          <a:spcPts val="0"/>
                        </a:spcBef>
                        <a:spcAft>
                          <a:spcPts val="0"/>
                        </a:spcAft>
                        <a:buNone/>
                      </a:pPr>
                      <a:r>
                        <a:rPr lang="en"/>
                        <a:t>List of words with their frequency count</a:t>
                      </a:r>
                      <a:endParaRPr/>
                    </a:p>
                  </a:txBody>
                  <a:tcPr marT="91425" marB="91425" marR="91425" marL="91425"/>
                </a:tc>
              </a:tr>
            </a:tbl>
          </a:graphicData>
        </a:graphic>
      </p:graphicFrame>
      <p:pic>
        <p:nvPicPr>
          <p:cNvPr id="351" name="Google Shape;351;p46"/>
          <p:cNvPicPr preferRelativeResize="0"/>
          <p:nvPr/>
        </p:nvPicPr>
        <p:blipFill>
          <a:blip r:embed="rId5">
            <a:alphaModFix/>
          </a:blip>
          <a:stretch>
            <a:fillRect/>
          </a:stretch>
        </p:blipFill>
        <p:spPr>
          <a:xfrm>
            <a:off x="593925" y="3584000"/>
            <a:ext cx="1390326" cy="1370321"/>
          </a:xfrm>
          <a:prstGeom prst="rect">
            <a:avLst/>
          </a:prstGeom>
          <a:noFill/>
          <a:ln>
            <a:noFill/>
          </a:ln>
        </p:spPr>
      </p:pic>
      <p:sp>
        <p:nvSpPr>
          <p:cNvPr id="352" name="Google Shape;35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358" name="Google Shape;358;p47"/>
          <p:cNvSpPr txBox="1"/>
          <p:nvPr/>
        </p:nvSpPr>
        <p:spPr>
          <a:xfrm>
            <a:off x="1747625" y="695275"/>
            <a:ext cx="50841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graphicFrame>
        <p:nvGraphicFramePr>
          <p:cNvPr id="359" name="Google Shape;359;p47"/>
          <p:cNvGraphicFramePr/>
          <p:nvPr/>
        </p:nvGraphicFramePr>
        <p:xfrm>
          <a:off x="1368100" y="1527625"/>
          <a:ext cx="3000000" cy="3000000"/>
        </p:xfrm>
        <a:graphic>
          <a:graphicData uri="http://schemas.openxmlformats.org/drawingml/2006/table">
            <a:tbl>
              <a:tblPr>
                <a:noFill/>
                <a:tableStyleId>{987E1F58-5D62-4EC1-8A65-66E8E705EAE6}</a:tableStyleId>
              </a:tblPr>
              <a:tblGrid>
                <a:gridCol w="1096150"/>
                <a:gridCol w="1185800"/>
                <a:gridCol w="1290400"/>
                <a:gridCol w="1891425"/>
                <a:gridCol w="1893750"/>
              </a:tblGrid>
              <a:tr h="446150">
                <a:tc>
                  <a:txBody>
                    <a:bodyPr/>
                    <a:lstStyle/>
                    <a:p>
                      <a:pPr indent="0" lvl="0" marL="0" rtl="0" algn="l">
                        <a:spcBef>
                          <a:spcPts val="0"/>
                        </a:spcBef>
                        <a:spcAft>
                          <a:spcPts val="0"/>
                        </a:spcAft>
                        <a:buNone/>
                      </a:pPr>
                      <a:r>
                        <a:rPr b="1" lang="en" sz="1800"/>
                        <a:t>Size</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A2C4C9"/>
                    </a:solidFill>
                  </a:tcPr>
                </a:tc>
                <a:tc>
                  <a:txBody>
                    <a:bodyPr/>
                    <a:lstStyle/>
                    <a:p>
                      <a:pPr indent="0" lvl="0" marL="0" rtl="0" algn="l">
                        <a:spcBef>
                          <a:spcPts val="0"/>
                        </a:spcBef>
                        <a:spcAft>
                          <a:spcPts val="0"/>
                        </a:spcAft>
                        <a:buNone/>
                      </a:pPr>
                      <a:r>
                        <a:rPr b="1" lang="en" sz="1800"/>
                        <a:t>Location</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A2C4C9"/>
                    </a:solidFill>
                  </a:tcPr>
                </a:tc>
                <a:tc>
                  <a:txBody>
                    <a:bodyPr/>
                    <a:lstStyle/>
                    <a:p>
                      <a:pPr indent="0" lvl="0" marL="0" rtl="0" algn="ctr">
                        <a:spcBef>
                          <a:spcPts val="0"/>
                        </a:spcBef>
                        <a:spcAft>
                          <a:spcPts val="0"/>
                        </a:spcAft>
                        <a:buNone/>
                      </a:pPr>
                      <a:r>
                        <a:rPr b="1" lang="en" sz="1800"/>
                        <a:t>...</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A2C4C9"/>
                    </a:solidFill>
                  </a:tcPr>
                </a:tc>
                <a:tc>
                  <a:txBody>
                    <a:bodyPr/>
                    <a:lstStyle/>
                    <a:p>
                      <a:pPr indent="0" lvl="0" marL="0" rtl="0" algn="l">
                        <a:spcBef>
                          <a:spcPts val="0"/>
                        </a:spcBef>
                        <a:spcAft>
                          <a:spcPts val="0"/>
                        </a:spcAft>
                        <a:buNone/>
                      </a:pPr>
                      <a:r>
                        <a:rPr b="1" lang="en" sz="1800"/>
                        <a:t>#Rooms</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A2C4C9"/>
                    </a:solidFill>
                  </a:tcPr>
                </a:tc>
                <a:tc>
                  <a:txBody>
                    <a:bodyPr/>
                    <a:lstStyle/>
                    <a:p>
                      <a:pPr indent="0" lvl="0" marL="0" rtl="0" algn="l">
                        <a:spcBef>
                          <a:spcPts val="0"/>
                        </a:spcBef>
                        <a:spcAft>
                          <a:spcPts val="0"/>
                        </a:spcAft>
                        <a:buNone/>
                      </a:pPr>
                      <a:r>
                        <a:rPr b="1" lang="en" sz="1800"/>
                        <a:t>Output</a:t>
                      </a:r>
                      <a:endParaRPr b="1" sz="18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3C47D"/>
                    </a:solidFill>
                  </a:tcPr>
                </a:tc>
              </a:tr>
              <a:tr h="3505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50500">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360" name="Google Shape;360;p47"/>
          <p:cNvSpPr txBox="1"/>
          <p:nvPr/>
        </p:nvSpPr>
        <p:spPr>
          <a:xfrm rot="-5400000">
            <a:off x="-250050" y="1984620"/>
            <a:ext cx="1751700" cy="58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38761D"/>
                </a:solidFill>
              </a:rPr>
              <a:t>Data Records (samples)</a:t>
            </a:r>
            <a:endParaRPr b="1" sz="1800">
              <a:solidFill>
                <a:srgbClr val="38761D"/>
              </a:solidFill>
            </a:endParaRPr>
          </a:p>
        </p:txBody>
      </p:sp>
      <p:sp>
        <p:nvSpPr>
          <p:cNvPr id="361" name="Google Shape;361;p47"/>
          <p:cNvSpPr/>
          <p:nvPr/>
        </p:nvSpPr>
        <p:spPr>
          <a:xfrm>
            <a:off x="1046900" y="1928525"/>
            <a:ext cx="193500" cy="801900"/>
          </a:xfrm>
          <a:prstGeom prst="leftBrace">
            <a:avLst>
              <a:gd fmla="val 0" name="adj1"/>
              <a:gd fmla="val 50000" name="adj2"/>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7"/>
          <p:cNvSpPr txBox="1"/>
          <p:nvPr/>
        </p:nvSpPr>
        <p:spPr>
          <a:xfrm>
            <a:off x="2620650" y="1001963"/>
            <a:ext cx="30810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8761D"/>
                </a:solidFill>
              </a:rPr>
              <a:t>Features</a:t>
            </a:r>
            <a:r>
              <a:rPr lang="en" sz="1800">
                <a:solidFill>
                  <a:srgbClr val="38761D"/>
                </a:solidFill>
              </a:rPr>
              <a:t>(Variable/Attribute)</a:t>
            </a:r>
            <a:endParaRPr sz="1800">
              <a:solidFill>
                <a:srgbClr val="38761D"/>
              </a:solidFill>
            </a:endParaRPr>
          </a:p>
        </p:txBody>
      </p:sp>
      <p:sp>
        <p:nvSpPr>
          <p:cNvPr id="363" name="Google Shape;363;p47"/>
          <p:cNvSpPr txBox="1"/>
          <p:nvPr/>
        </p:nvSpPr>
        <p:spPr>
          <a:xfrm>
            <a:off x="1367975" y="2888200"/>
            <a:ext cx="7357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222222"/>
                </a:solidFill>
                <a:highlight>
                  <a:srgbClr val="FFFFFF"/>
                </a:highlight>
              </a:rPr>
              <a:t>A </a:t>
            </a:r>
            <a:r>
              <a:rPr b="1" lang="en" sz="2000">
                <a:solidFill>
                  <a:srgbClr val="222222"/>
                </a:solidFill>
                <a:highlight>
                  <a:srgbClr val="FFFFFF"/>
                </a:highlight>
              </a:rPr>
              <a:t>data set</a:t>
            </a:r>
            <a:r>
              <a:rPr lang="en" sz="2000">
                <a:solidFill>
                  <a:srgbClr val="222222"/>
                </a:solidFill>
                <a:highlight>
                  <a:srgbClr val="FFFFFF"/>
                </a:highlight>
              </a:rPr>
              <a:t> (or </a:t>
            </a:r>
            <a:r>
              <a:rPr b="1" lang="en" sz="2000">
                <a:solidFill>
                  <a:srgbClr val="222222"/>
                </a:solidFill>
                <a:highlight>
                  <a:srgbClr val="FFFFFF"/>
                </a:highlight>
              </a:rPr>
              <a:t>dataset</a:t>
            </a:r>
            <a:r>
              <a:rPr lang="en" sz="2000">
                <a:solidFill>
                  <a:srgbClr val="222222"/>
                </a:solidFill>
                <a:highlight>
                  <a:srgbClr val="FFFFFF"/>
                </a:highlight>
              </a:rPr>
              <a:t>) is a collection of data</a:t>
            </a:r>
            <a:endParaRPr sz="2000">
              <a:solidFill>
                <a:srgbClr val="222222"/>
              </a:solidFill>
              <a:highlight>
                <a:srgbClr val="FFFFFF"/>
              </a:highlight>
            </a:endParaRPr>
          </a:p>
          <a:p>
            <a:pPr indent="0" lvl="0" marL="0" rtl="0" algn="l">
              <a:spcBef>
                <a:spcPts val="0"/>
              </a:spcBef>
              <a:spcAft>
                <a:spcPts val="0"/>
              </a:spcAft>
              <a:buNone/>
            </a:pPr>
            <a:r>
              <a:rPr lang="en" sz="2000">
                <a:solidFill>
                  <a:srgbClr val="222222"/>
                </a:solidFill>
                <a:highlight>
                  <a:srgbClr val="FFFFFF"/>
                </a:highlight>
              </a:rPr>
              <a:t>Every column of the table represents a particular variable,</a:t>
            </a:r>
            <a:endParaRPr sz="2000">
              <a:solidFill>
                <a:srgbClr val="222222"/>
              </a:solidFill>
              <a:highlight>
                <a:srgbClr val="FFFFFF"/>
              </a:highlight>
            </a:endParaRPr>
          </a:p>
          <a:p>
            <a:pPr indent="0" lvl="0" marL="0" rtl="0" algn="l">
              <a:spcBef>
                <a:spcPts val="0"/>
              </a:spcBef>
              <a:spcAft>
                <a:spcPts val="0"/>
              </a:spcAft>
              <a:buNone/>
            </a:pPr>
            <a:r>
              <a:rPr lang="en" sz="2000">
                <a:solidFill>
                  <a:srgbClr val="222222"/>
                </a:solidFill>
                <a:highlight>
                  <a:srgbClr val="FFFFFF"/>
                </a:highlight>
              </a:rPr>
              <a:t>Each row corresponds to a given member of the </a:t>
            </a:r>
            <a:r>
              <a:rPr b="1" lang="en" sz="2000">
                <a:solidFill>
                  <a:srgbClr val="222222"/>
                </a:solidFill>
                <a:highlight>
                  <a:srgbClr val="FFFFFF"/>
                </a:highlight>
              </a:rPr>
              <a:t>data set</a:t>
            </a:r>
            <a:endParaRPr sz="2000">
              <a:solidFill>
                <a:srgbClr val="222222"/>
              </a:solidFill>
              <a:highlight>
                <a:srgbClr val="FFFFFF"/>
              </a:highlight>
            </a:endParaRPr>
          </a:p>
          <a:p>
            <a:pPr indent="0" lvl="0" marL="0" rtl="0" algn="l">
              <a:spcBef>
                <a:spcPts val="0"/>
              </a:spcBef>
              <a:spcAft>
                <a:spcPts val="0"/>
              </a:spcAft>
              <a:buNone/>
            </a:pPr>
            <a:r>
              <a:t/>
            </a:r>
            <a:endParaRPr sz="2000">
              <a:solidFill>
                <a:srgbClr val="222222"/>
              </a:solidFill>
              <a:highlight>
                <a:srgbClr val="FFFFFF"/>
              </a:highlight>
            </a:endParaRPr>
          </a:p>
        </p:txBody>
      </p:sp>
      <p:sp>
        <p:nvSpPr>
          <p:cNvPr id="364" name="Google Shape;36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type="title"/>
          </p:nvPr>
        </p:nvSpPr>
        <p:spPr>
          <a:xfrm flipH="1" rot="-5400000">
            <a:off x="-2203650" y="2203650"/>
            <a:ext cx="51147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The Machine Learning Processes</a:t>
            </a:r>
            <a:endParaRPr sz="3000"/>
          </a:p>
        </p:txBody>
      </p:sp>
      <p:pic>
        <p:nvPicPr>
          <p:cNvPr id="370" name="Google Shape;370;p48"/>
          <p:cNvPicPr preferRelativeResize="0"/>
          <p:nvPr/>
        </p:nvPicPr>
        <p:blipFill>
          <a:blip r:embed="rId3">
            <a:alphaModFix/>
          </a:blip>
          <a:stretch>
            <a:fillRect/>
          </a:stretch>
        </p:blipFill>
        <p:spPr>
          <a:xfrm>
            <a:off x="896087" y="108825"/>
            <a:ext cx="7986302" cy="4171075"/>
          </a:xfrm>
          <a:prstGeom prst="rect">
            <a:avLst/>
          </a:prstGeom>
          <a:noFill/>
          <a:ln>
            <a:noFill/>
          </a:ln>
        </p:spPr>
      </p:pic>
      <p:grpSp>
        <p:nvGrpSpPr>
          <p:cNvPr id="371" name="Google Shape;371;p48"/>
          <p:cNvGrpSpPr/>
          <p:nvPr/>
        </p:nvGrpSpPr>
        <p:grpSpPr>
          <a:xfrm>
            <a:off x="787390" y="4279900"/>
            <a:ext cx="3120795" cy="834800"/>
            <a:chOff x="796212" y="2306625"/>
            <a:chExt cx="2982981" cy="834800"/>
          </a:xfrm>
        </p:grpSpPr>
        <p:grpSp>
          <p:nvGrpSpPr>
            <p:cNvPr id="372" name="Google Shape;372;p48"/>
            <p:cNvGrpSpPr/>
            <p:nvPr/>
          </p:nvGrpSpPr>
          <p:grpSpPr>
            <a:xfrm>
              <a:off x="796212" y="2306625"/>
              <a:ext cx="2982981" cy="297225"/>
              <a:chOff x="796212" y="2306625"/>
              <a:chExt cx="2982981" cy="297225"/>
            </a:xfrm>
          </p:grpSpPr>
          <p:sp>
            <p:nvSpPr>
              <p:cNvPr id="373" name="Google Shape;373;p48"/>
              <p:cNvSpPr/>
              <p:nvPr/>
            </p:nvSpPr>
            <p:spPr>
              <a:xfrm flipH="1">
                <a:off x="796212" y="2306625"/>
                <a:ext cx="2982900" cy="1434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4" name="Google Shape;374;p48"/>
              <p:cNvSpPr/>
              <p:nvPr/>
            </p:nvSpPr>
            <p:spPr>
              <a:xfrm>
                <a:off x="796293" y="2460450"/>
                <a:ext cx="2982900" cy="143400"/>
              </a:xfrm>
              <a:prstGeom prst="parallelogram">
                <a:avLst>
                  <a:gd fmla="val 96952"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48"/>
            <p:cNvSpPr txBox="1"/>
            <p:nvPr/>
          </p:nvSpPr>
          <p:spPr>
            <a:xfrm>
              <a:off x="915823" y="2695025"/>
              <a:ext cx="15780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C4587"/>
                  </a:solidFill>
                  <a:latin typeface="Roboto"/>
                  <a:ea typeface="Roboto"/>
                  <a:cs typeface="Roboto"/>
                  <a:sym typeface="Roboto"/>
                </a:rPr>
                <a:t>Gathering and Cleaning data</a:t>
              </a:r>
              <a:endParaRPr b="1" sz="1200">
                <a:solidFill>
                  <a:srgbClr val="1C4587"/>
                </a:solidFill>
                <a:latin typeface="Roboto"/>
                <a:ea typeface="Roboto"/>
                <a:cs typeface="Roboto"/>
                <a:sym typeface="Roboto"/>
              </a:endParaRPr>
            </a:p>
          </p:txBody>
        </p:sp>
      </p:grpSp>
      <p:grpSp>
        <p:nvGrpSpPr>
          <p:cNvPr id="376" name="Google Shape;376;p48"/>
          <p:cNvGrpSpPr/>
          <p:nvPr/>
        </p:nvGrpSpPr>
        <p:grpSpPr>
          <a:xfrm>
            <a:off x="3811924" y="4279878"/>
            <a:ext cx="3054904" cy="834838"/>
            <a:chOff x="3768859" y="2306625"/>
            <a:chExt cx="1606069" cy="834838"/>
          </a:xfrm>
        </p:grpSpPr>
        <p:sp>
          <p:nvSpPr>
            <p:cNvPr id="377" name="Google Shape;377;p48"/>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78" name="Google Shape;378;p48"/>
            <p:cNvSpPr/>
            <p:nvPr/>
          </p:nvSpPr>
          <p:spPr>
            <a:xfrm>
              <a:off x="3769028"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8"/>
            <p:cNvSpPr txBox="1"/>
            <p:nvPr/>
          </p:nvSpPr>
          <p:spPr>
            <a:xfrm>
              <a:off x="3768864" y="2603863"/>
              <a:ext cx="949500" cy="537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666666"/>
                  </a:solidFill>
                  <a:latin typeface="Roboto"/>
                  <a:ea typeface="Roboto"/>
                  <a:cs typeface="Roboto"/>
                  <a:sym typeface="Roboto"/>
                </a:rPr>
                <a:t>Model building and Model evaluation</a:t>
              </a:r>
              <a:endParaRPr b="1" sz="1200">
                <a:solidFill>
                  <a:srgbClr val="666666"/>
                </a:solidFill>
                <a:latin typeface="Roboto"/>
                <a:ea typeface="Roboto"/>
                <a:cs typeface="Roboto"/>
                <a:sym typeface="Roboto"/>
              </a:endParaRPr>
            </a:p>
          </p:txBody>
        </p:sp>
      </p:grpSp>
      <p:grpSp>
        <p:nvGrpSpPr>
          <p:cNvPr id="380" name="Google Shape;380;p48"/>
          <p:cNvGrpSpPr/>
          <p:nvPr/>
        </p:nvGrpSpPr>
        <p:grpSpPr>
          <a:xfrm>
            <a:off x="6760196" y="4279900"/>
            <a:ext cx="2268899" cy="834800"/>
            <a:chOff x="6741789" y="2306625"/>
            <a:chExt cx="1606073" cy="834800"/>
          </a:xfrm>
        </p:grpSpPr>
        <p:sp>
          <p:nvSpPr>
            <p:cNvPr id="381" name="Google Shape;381;p48"/>
            <p:cNvSpPr/>
            <p:nvPr/>
          </p:nvSpPr>
          <p:spPr>
            <a:xfrm flipH="1">
              <a:off x="6741789" y="2306625"/>
              <a:ext cx="1605900" cy="143400"/>
            </a:xfrm>
            <a:prstGeom prst="parallelogram">
              <a:avLst>
                <a:gd fmla="val 96952" name="adj"/>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82" name="Google Shape;382;p48"/>
            <p:cNvSpPr/>
            <p:nvPr/>
          </p:nvSpPr>
          <p:spPr>
            <a:xfrm>
              <a:off x="6741962" y="2460450"/>
              <a:ext cx="1605900" cy="143400"/>
            </a:xfrm>
            <a:prstGeom prst="parallelogram">
              <a:avLst>
                <a:gd fmla="val 96952"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8"/>
            <p:cNvSpPr txBox="1"/>
            <p:nvPr/>
          </p:nvSpPr>
          <p:spPr>
            <a:xfrm>
              <a:off x="6865695" y="2695025"/>
              <a:ext cx="14658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B45F06"/>
                  </a:solidFill>
                  <a:latin typeface="Roboto"/>
                  <a:ea typeface="Roboto"/>
                  <a:cs typeface="Roboto"/>
                  <a:sym typeface="Roboto"/>
                </a:rPr>
                <a:t>Deploy selected Model and present result</a:t>
              </a:r>
              <a:endParaRPr b="1" sz="1200">
                <a:solidFill>
                  <a:srgbClr val="B45F06"/>
                </a:solidFill>
                <a:latin typeface="Roboto"/>
                <a:ea typeface="Roboto"/>
                <a:cs typeface="Roboto"/>
                <a:sym typeface="Roboto"/>
              </a:endParaRPr>
            </a:p>
          </p:txBody>
        </p:sp>
      </p:grpSp>
      <p:sp>
        <p:nvSpPr>
          <p:cNvPr id="384" name="Google Shape;38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in practice </a:t>
            </a:r>
            <a:endParaRPr/>
          </a:p>
        </p:txBody>
      </p:sp>
      <p:grpSp>
        <p:nvGrpSpPr>
          <p:cNvPr id="390" name="Google Shape;390;p49"/>
          <p:cNvGrpSpPr/>
          <p:nvPr/>
        </p:nvGrpSpPr>
        <p:grpSpPr>
          <a:xfrm>
            <a:off x="137025" y="1071061"/>
            <a:ext cx="1680467" cy="2245497"/>
            <a:chOff x="1030211" y="2306625"/>
            <a:chExt cx="1913100" cy="944995"/>
          </a:xfrm>
        </p:grpSpPr>
        <p:sp>
          <p:nvSpPr>
            <p:cNvPr id="391" name="Google Shape;391;p49"/>
            <p:cNvSpPr txBox="1"/>
            <p:nvPr/>
          </p:nvSpPr>
          <p:spPr>
            <a:xfrm>
              <a:off x="1030211" y="2598820"/>
              <a:ext cx="1913100" cy="65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BF9000"/>
                  </a:solidFill>
                  <a:latin typeface="Roboto"/>
                  <a:ea typeface="Roboto"/>
                  <a:cs typeface="Roboto"/>
                  <a:sym typeface="Roboto"/>
                </a:rPr>
                <a:t>environment setup</a:t>
              </a:r>
              <a:endParaRPr b="1" sz="2000">
                <a:solidFill>
                  <a:srgbClr val="BF9000"/>
                </a:solidFill>
                <a:latin typeface="Roboto"/>
                <a:ea typeface="Roboto"/>
                <a:cs typeface="Roboto"/>
                <a:sym typeface="Roboto"/>
              </a:endParaRPr>
            </a:p>
            <a:p>
              <a:pPr indent="0" lvl="0" marL="0" rtl="0" algn="l">
                <a:lnSpc>
                  <a:spcPct val="115000"/>
                </a:lnSpc>
                <a:spcBef>
                  <a:spcPts val="0"/>
                </a:spcBef>
                <a:spcAft>
                  <a:spcPts val="0"/>
                </a:spcAft>
                <a:buNone/>
              </a:pPr>
              <a:r>
                <a:t/>
              </a:r>
              <a:endParaRPr b="1" sz="2000">
                <a:solidFill>
                  <a:srgbClr val="BF9000"/>
                </a:solidFill>
                <a:latin typeface="Roboto"/>
                <a:ea typeface="Roboto"/>
                <a:cs typeface="Roboto"/>
                <a:sym typeface="Roboto"/>
              </a:endParaRPr>
            </a:p>
            <a:p>
              <a:pPr indent="0" lvl="0" marL="0" rtl="0" algn="l">
                <a:lnSpc>
                  <a:spcPct val="115000"/>
                </a:lnSpc>
                <a:spcBef>
                  <a:spcPts val="0"/>
                </a:spcBef>
                <a:spcAft>
                  <a:spcPts val="0"/>
                </a:spcAft>
                <a:buNone/>
              </a:pPr>
              <a:r>
                <a:rPr b="1" lang="en" sz="2000">
                  <a:solidFill>
                    <a:srgbClr val="BF9000"/>
                  </a:solidFill>
                  <a:latin typeface="Roboto"/>
                  <a:ea typeface="Roboto"/>
                  <a:cs typeface="Roboto"/>
                  <a:sym typeface="Roboto"/>
                </a:rPr>
                <a:t>Python</a:t>
              </a:r>
              <a:endParaRPr b="1" sz="2000">
                <a:solidFill>
                  <a:srgbClr val="BF9000"/>
                </a:solidFill>
                <a:latin typeface="Roboto"/>
                <a:ea typeface="Roboto"/>
                <a:cs typeface="Roboto"/>
                <a:sym typeface="Roboto"/>
              </a:endParaRPr>
            </a:p>
            <a:p>
              <a:pPr indent="0" lvl="0" marL="0" rtl="0" algn="l">
                <a:lnSpc>
                  <a:spcPct val="115000"/>
                </a:lnSpc>
                <a:spcBef>
                  <a:spcPts val="0"/>
                </a:spcBef>
                <a:spcAft>
                  <a:spcPts val="0"/>
                </a:spcAft>
                <a:buNone/>
              </a:pPr>
              <a:r>
                <a:t/>
              </a:r>
              <a:endParaRPr b="1" sz="1800">
                <a:solidFill>
                  <a:srgbClr val="BF9000"/>
                </a:solidFill>
                <a:latin typeface="Roboto"/>
                <a:ea typeface="Roboto"/>
                <a:cs typeface="Roboto"/>
                <a:sym typeface="Roboto"/>
              </a:endParaRPr>
            </a:p>
          </p:txBody>
        </p:sp>
        <p:sp>
          <p:nvSpPr>
            <p:cNvPr id="392" name="Google Shape;392;p49"/>
            <p:cNvSpPr/>
            <p:nvPr/>
          </p:nvSpPr>
          <p:spPr>
            <a:xfrm flipH="1">
              <a:off x="1083025" y="2306625"/>
              <a:ext cx="1834800" cy="143400"/>
            </a:xfrm>
            <a:prstGeom prst="parallelogram">
              <a:avLst>
                <a:gd fmla="val 96952" name="adj"/>
              </a:avLst>
            </a:prstGeom>
            <a:solidFill>
              <a:srgbClr val="FFD96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  </a:t>
              </a:r>
              <a:endParaRPr sz="1800"/>
            </a:p>
          </p:txBody>
        </p:sp>
        <p:sp>
          <p:nvSpPr>
            <p:cNvPr id="393" name="Google Shape;393;p49"/>
            <p:cNvSpPr/>
            <p:nvPr/>
          </p:nvSpPr>
          <p:spPr>
            <a:xfrm>
              <a:off x="1083125" y="2460449"/>
              <a:ext cx="1834800" cy="143400"/>
            </a:xfrm>
            <a:prstGeom prst="parallelogram">
              <a:avLst>
                <a:gd fmla="val 96952" name="adj"/>
              </a:avLst>
            </a:prstGeom>
            <a:solidFill>
              <a:srgbClr val="BF9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394" name="Google Shape;394;p49"/>
          <p:cNvGrpSpPr/>
          <p:nvPr/>
        </p:nvGrpSpPr>
        <p:grpSpPr>
          <a:xfrm>
            <a:off x="1734815" y="1071030"/>
            <a:ext cx="2342930" cy="3935891"/>
            <a:chOff x="1083025" y="2306625"/>
            <a:chExt cx="1836296" cy="1656380"/>
          </a:xfrm>
        </p:grpSpPr>
        <p:sp>
          <p:nvSpPr>
            <p:cNvPr id="395" name="Google Shape;395;p49"/>
            <p:cNvSpPr txBox="1"/>
            <p:nvPr/>
          </p:nvSpPr>
          <p:spPr>
            <a:xfrm>
              <a:off x="1084521" y="2566754"/>
              <a:ext cx="1834800" cy="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A61C00"/>
                  </a:solidFill>
                  <a:latin typeface="Roboto"/>
                  <a:ea typeface="Roboto"/>
                  <a:cs typeface="Roboto"/>
                  <a:sym typeface="Roboto"/>
                </a:rPr>
                <a:t>Read, understand and prepare data for ML</a:t>
              </a:r>
              <a:endParaRPr b="1" sz="2000">
                <a:solidFill>
                  <a:srgbClr val="A61C00"/>
                </a:solidFill>
                <a:latin typeface="Roboto"/>
                <a:ea typeface="Roboto"/>
                <a:cs typeface="Roboto"/>
                <a:sym typeface="Roboto"/>
              </a:endParaRPr>
            </a:p>
          </p:txBody>
        </p:sp>
        <p:sp>
          <p:nvSpPr>
            <p:cNvPr id="396" name="Google Shape;396;p49"/>
            <p:cNvSpPr txBox="1"/>
            <p:nvPr/>
          </p:nvSpPr>
          <p:spPr>
            <a:xfrm>
              <a:off x="1195306" y="2986805"/>
              <a:ext cx="1664400" cy="97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0000"/>
                  </a:solidFill>
                </a:rPr>
                <a:t>-Reading: pandas</a:t>
              </a:r>
              <a:endParaRPr sz="1800">
                <a:solidFill>
                  <a:srgbClr val="660000"/>
                </a:solidFill>
              </a:endParaRPr>
            </a:p>
            <a:p>
              <a:pPr indent="0" lvl="0" marL="0" rtl="0" algn="l">
                <a:lnSpc>
                  <a:spcPct val="115000"/>
                </a:lnSpc>
                <a:spcBef>
                  <a:spcPts val="1600"/>
                </a:spcBef>
                <a:spcAft>
                  <a:spcPts val="0"/>
                </a:spcAft>
                <a:buNone/>
              </a:pPr>
              <a:r>
                <a:rPr lang="en" sz="1800">
                  <a:solidFill>
                    <a:srgbClr val="660000"/>
                  </a:solidFill>
                </a:rPr>
                <a:t>-Understanding: </a:t>
              </a:r>
              <a:r>
                <a:rPr lang="en" sz="1800">
                  <a:solidFill>
                    <a:srgbClr val="660000"/>
                  </a:solidFill>
                </a:rPr>
                <a:t>matplotlib, numpy, etc.</a:t>
              </a:r>
              <a:endParaRPr sz="1800">
                <a:solidFill>
                  <a:srgbClr val="660000"/>
                </a:solidFill>
              </a:endParaRPr>
            </a:p>
            <a:p>
              <a:pPr indent="0" lvl="0" marL="0" rtl="0" algn="l">
                <a:lnSpc>
                  <a:spcPct val="115000"/>
                </a:lnSpc>
                <a:spcBef>
                  <a:spcPts val="1600"/>
                </a:spcBef>
                <a:spcAft>
                  <a:spcPts val="0"/>
                </a:spcAft>
                <a:buNone/>
              </a:pPr>
              <a:r>
                <a:rPr lang="en" sz="1800">
                  <a:solidFill>
                    <a:srgbClr val="660000"/>
                  </a:solidFill>
                </a:rPr>
                <a:t>-</a:t>
              </a:r>
              <a:r>
                <a:rPr lang="en" sz="1800">
                  <a:solidFill>
                    <a:srgbClr val="660000"/>
                  </a:solidFill>
                </a:rPr>
                <a:t>Preparing: pandas, sklearn</a:t>
              </a:r>
              <a:endParaRPr sz="1800">
                <a:solidFill>
                  <a:srgbClr val="660000"/>
                </a:solidFill>
              </a:endParaRPr>
            </a:p>
            <a:p>
              <a:pPr indent="0" lvl="0" marL="0" rtl="0" algn="l">
                <a:lnSpc>
                  <a:spcPct val="115000"/>
                </a:lnSpc>
                <a:spcBef>
                  <a:spcPts val="1600"/>
                </a:spcBef>
                <a:spcAft>
                  <a:spcPts val="0"/>
                </a:spcAft>
                <a:buNone/>
              </a:pPr>
              <a:r>
                <a:t/>
              </a:r>
              <a:endParaRPr sz="1800">
                <a:solidFill>
                  <a:srgbClr val="660000"/>
                </a:solidFill>
                <a:latin typeface="Roboto"/>
                <a:ea typeface="Roboto"/>
                <a:cs typeface="Roboto"/>
                <a:sym typeface="Roboto"/>
              </a:endParaRPr>
            </a:p>
            <a:p>
              <a:pPr indent="0" lvl="0" marL="0" rtl="0" algn="l">
                <a:lnSpc>
                  <a:spcPct val="115000"/>
                </a:lnSpc>
                <a:spcBef>
                  <a:spcPts val="1600"/>
                </a:spcBef>
                <a:spcAft>
                  <a:spcPts val="1600"/>
                </a:spcAft>
                <a:buNone/>
              </a:pPr>
              <a:r>
                <a:t/>
              </a:r>
              <a:endParaRPr sz="1800">
                <a:solidFill>
                  <a:srgbClr val="660000"/>
                </a:solidFill>
                <a:latin typeface="Roboto"/>
                <a:ea typeface="Roboto"/>
                <a:cs typeface="Roboto"/>
                <a:sym typeface="Roboto"/>
              </a:endParaRPr>
            </a:p>
          </p:txBody>
        </p:sp>
        <p:sp>
          <p:nvSpPr>
            <p:cNvPr id="397" name="Google Shape;397;p49"/>
            <p:cNvSpPr/>
            <p:nvPr/>
          </p:nvSpPr>
          <p:spPr>
            <a:xfrm flipH="1">
              <a:off x="1083025" y="2306625"/>
              <a:ext cx="1834800" cy="143400"/>
            </a:xfrm>
            <a:prstGeom prst="parallelogram">
              <a:avLst>
                <a:gd fmla="val 96952" name="adj"/>
              </a:avLst>
            </a:prstGeom>
            <a:solidFill>
              <a:srgbClr val="E6B8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  </a:t>
              </a:r>
              <a:endParaRPr sz="1800"/>
            </a:p>
          </p:txBody>
        </p:sp>
        <p:sp>
          <p:nvSpPr>
            <p:cNvPr id="398" name="Google Shape;398;p49"/>
            <p:cNvSpPr/>
            <p:nvPr/>
          </p:nvSpPr>
          <p:spPr>
            <a:xfrm>
              <a:off x="1083125" y="2460449"/>
              <a:ext cx="1834800" cy="143400"/>
            </a:xfrm>
            <a:prstGeom prst="parallelogram">
              <a:avLst>
                <a:gd fmla="val 96952" name="adj"/>
              </a:avLst>
            </a:prstGeom>
            <a:solidFill>
              <a:srgbClr val="CC412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399" name="Google Shape;399;p49"/>
          <p:cNvGrpSpPr/>
          <p:nvPr/>
        </p:nvGrpSpPr>
        <p:grpSpPr>
          <a:xfrm>
            <a:off x="3975305" y="1071030"/>
            <a:ext cx="2341149" cy="2939627"/>
            <a:chOff x="1083025" y="2306625"/>
            <a:chExt cx="1834900" cy="1237113"/>
          </a:xfrm>
        </p:grpSpPr>
        <p:sp>
          <p:nvSpPr>
            <p:cNvPr id="400" name="Google Shape;400;p49"/>
            <p:cNvSpPr txBox="1"/>
            <p:nvPr/>
          </p:nvSpPr>
          <p:spPr>
            <a:xfrm>
              <a:off x="1195314" y="2598823"/>
              <a:ext cx="1656300" cy="67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134F5C"/>
                  </a:solidFill>
                  <a:latin typeface="Roboto"/>
                  <a:ea typeface="Roboto"/>
                  <a:cs typeface="Roboto"/>
                  <a:sym typeface="Roboto"/>
                </a:rPr>
                <a:t>Build ML models and assessing their performances </a:t>
              </a:r>
              <a:endParaRPr b="1" sz="2200">
                <a:solidFill>
                  <a:srgbClr val="134F5C"/>
                </a:solidFill>
                <a:latin typeface="Roboto"/>
                <a:ea typeface="Roboto"/>
                <a:cs typeface="Roboto"/>
                <a:sym typeface="Roboto"/>
              </a:endParaRPr>
            </a:p>
            <a:p>
              <a:pPr indent="0" lvl="0" marL="0" rtl="0" algn="l">
                <a:lnSpc>
                  <a:spcPct val="115000"/>
                </a:lnSpc>
                <a:spcBef>
                  <a:spcPts val="0"/>
                </a:spcBef>
                <a:spcAft>
                  <a:spcPts val="0"/>
                </a:spcAft>
                <a:buNone/>
              </a:pPr>
              <a:r>
                <a:t/>
              </a:r>
              <a:endParaRPr b="1" sz="1800">
                <a:solidFill>
                  <a:srgbClr val="134F5C"/>
                </a:solidFill>
                <a:latin typeface="Roboto"/>
                <a:ea typeface="Roboto"/>
                <a:cs typeface="Roboto"/>
                <a:sym typeface="Roboto"/>
              </a:endParaRPr>
            </a:p>
          </p:txBody>
        </p:sp>
        <p:sp>
          <p:nvSpPr>
            <p:cNvPr id="401" name="Google Shape;401;p49"/>
            <p:cNvSpPr txBox="1"/>
            <p:nvPr/>
          </p:nvSpPr>
          <p:spPr>
            <a:xfrm>
              <a:off x="1215692" y="3328938"/>
              <a:ext cx="16563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34F5C"/>
                  </a:solidFill>
                  <a:latin typeface="Roboto"/>
                  <a:ea typeface="Roboto"/>
                  <a:cs typeface="Roboto"/>
                  <a:sym typeface="Roboto"/>
                </a:rPr>
                <a:t>-sklearn</a:t>
              </a:r>
              <a:endParaRPr sz="1800">
                <a:solidFill>
                  <a:srgbClr val="134F5C"/>
                </a:solidFill>
                <a:latin typeface="Roboto"/>
                <a:ea typeface="Roboto"/>
                <a:cs typeface="Roboto"/>
                <a:sym typeface="Roboto"/>
              </a:endParaRPr>
            </a:p>
            <a:p>
              <a:pPr indent="0" lvl="0" marL="0" rtl="0" algn="l">
                <a:spcBef>
                  <a:spcPts val="0"/>
                </a:spcBef>
                <a:spcAft>
                  <a:spcPts val="0"/>
                </a:spcAft>
                <a:buNone/>
              </a:pPr>
              <a:r>
                <a:t/>
              </a:r>
              <a:endParaRPr sz="1800">
                <a:solidFill>
                  <a:srgbClr val="1C4587"/>
                </a:solidFill>
                <a:latin typeface="Roboto"/>
                <a:ea typeface="Roboto"/>
                <a:cs typeface="Roboto"/>
                <a:sym typeface="Roboto"/>
              </a:endParaRPr>
            </a:p>
            <a:p>
              <a:pPr indent="0" lvl="0" marL="0" rtl="0" algn="l">
                <a:lnSpc>
                  <a:spcPct val="115000"/>
                </a:lnSpc>
                <a:spcBef>
                  <a:spcPts val="0"/>
                </a:spcBef>
                <a:spcAft>
                  <a:spcPts val="1600"/>
                </a:spcAft>
                <a:buNone/>
              </a:pPr>
              <a:r>
                <a:t/>
              </a:r>
              <a:endParaRPr sz="1800">
                <a:solidFill>
                  <a:srgbClr val="0C58D3"/>
                </a:solidFill>
                <a:latin typeface="Roboto"/>
                <a:ea typeface="Roboto"/>
                <a:cs typeface="Roboto"/>
                <a:sym typeface="Roboto"/>
              </a:endParaRPr>
            </a:p>
          </p:txBody>
        </p:sp>
        <p:sp>
          <p:nvSpPr>
            <p:cNvPr id="402" name="Google Shape;402;p49"/>
            <p:cNvSpPr/>
            <p:nvPr/>
          </p:nvSpPr>
          <p:spPr>
            <a:xfrm flipH="1">
              <a:off x="1083025" y="2306625"/>
              <a:ext cx="1834800" cy="143400"/>
            </a:xfrm>
            <a:prstGeom prst="parallelogram">
              <a:avLst>
                <a:gd fmla="val 96952" name="adj"/>
              </a:avLst>
            </a:prstGeom>
            <a:solidFill>
              <a:srgbClr val="A2C4C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  </a:t>
              </a:r>
              <a:endParaRPr sz="1800"/>
            </a:p>
          </p:txBody>
        </p:sp>
        <p:sp>
          <p:nvSpPr>
            <p:cNvPr id="403" name="Google Shape;403;p49"/>
            <p:cNvSpPr/>
            <p:nvPr/>
          </p:nvSpPr>
          <p:spPr>
            <a:xfrm>
              <a:off x="1083125" y="2460449"/>
              <a:ext cx="1834800" cy="143400"/>
            </a:xfrm>
            <a:prstGeom prst="parallelogram">
              <a:avLst>
                <a:gd fmla="val 96952" name="adj"/>
              </a:avLst>
            </a:prstGeom>
            <a:solidFill>
              <a:srgbClr val="134F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404" name="Google Shape;404;p49"/>
          <p:cNvGrpSpPr/>
          <p:nvPr/>
        </p:nvGrpSpPr>
        <p:grpSpPr>
          <a:xfrm>
            <a:off x="6228219" y="1071030"/>
            <a:ext cx="2410403" cy="3689045"/>
            <a:chOff x="1083025" y="2306625"/>
            <a:chExt cx="1889178" cy="1552498"/>
          </a:xfrm>
        </p:grpSpPr>
        <p:sp>
          <p:nvSpPr>
            <p:cNvPr id="405" name="Google Shape;405;p49"/>
            <p:cNvSpPr txBox="1"/>
            <p:nvPr/>
          </p:nvSpPr>
          <p:spPr>
            <a:xfrm>
              <a:off x="1195303" y="2598823"/>
              <a:ext cx="1776900" cy="126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351C75"/>
                  </a:solidFill>
                  <a:latin typeface="Roboto"/>
                  <a:ea typeface="Roboto"/>
                  <a:cs typeface="Roboto"/>
                  <a:sym typeface="Roboto"/>
                </a:rPr>
                <a:t>Preparing</a:t>
              </a:r>
              <a:r>
                <a:rPr b="1" lang="en" sz="2200">
                  <a:solidFill>
                    <a:srgbClr val="351C75"/>
                  </a:solidFill>
                  <a:latin typeface="Roboto"/>
                  <a:ea typeface="Roboto"/>
                  <a:cs typeface="Roboto"/>
                  <a:sym typeface="Roboto"/>
                </a:rPr>
                <a:t> the results and saving the outputs</a:t>
              </a:r>
              <a:endParaRPr b="1" sz="2200">
                <a:solidFill>
                  <a:srgbClr val="351C75"/>
                </a:solidFill>
                <a:latin typeface="Roboto"/>
                <a:ea typeface="Roboto"/>
                <a:cs typeface="Roboto"/>
                <a:sym typeface="Roboto"/>
              </a:endParaRPr>
            </a:p>
            <a:p>
              <a:pPr indent="0" lvl="0" marL="0" rtl="0" algn="l">
                <a:lnSpc>
                  <a:spcPct val="115000"/>
                </a:lnSpc>
                <a:spcBef>
                  <a:spcPts val="0"/>
                </a:spcBef>
                <a:spcAft>
                  <a:spcPts val="0"/>
                </a:spcAft>
                <a:buNone/>
              </a:pPr>
              <a:r>
                <a:t/>
              </a:r>
              <a:endParaRPr b="1" sz="2200">
                <a:solidFill>
                  <a:srgbClr val="351C75"/>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rgbClr val="134F5C"/>
                  </a:solidFill>
                  <a:latin typeface="Roboto"/>
                  <a:ea typeface="Roboto"/>
                  <a:cs typeface="Roboto"/>
                  <a:sym typeface="Roboto"/>
                </a:rPr>
                <a:t>-pandas, matplotlib</a:t>
              </a:r>
              <a:endParaRPr b="1" sz="2200">
                <a:solidFill>
                  <a:srgbClr val="351C75"/>
                </a:solidFill>
                <a:latin typeface="Roboto"/>
                <a:ea typeface="Roboto"/>
                <a:cs typeface="Roboto"/>
                <a:sym typeface="Roboto"/>
              </a:endParaRPr>
            </a:p>
          </p:txBody>
        </p:sp>
        <p:sp>
          <p:nvSpPr>
            <p:cNvPr id="406" name="Google Shape;406;p49"/>
            <p:cNvSpPr/>
            <p:nvPr/>
          </p:nvSpPr>
          <p:spPr>
            <a:xfrm flipH="1">
              <a:off x="1083025" y="2306625"/>
              <a:ext cx="1834800" cy="143400"/>
            </a:xfrm>
            <a:prstGeom prst="parallelogram">
              <a:avLst>
                <a:gd fmla="val 96952" name="adj"/>
              </a:avLst>
            </a:prstGeom>
            <a:solidFill>
              <a:srgbClr val="D5A6B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  </a:t>
              </a:r>
              <a:endParaRPr sz="1800"/>
            </a:p>
          </p:txBody>
        </p:sp>
        <p:sp>
          <p:nvSpPr>
            <p:cNvPr id="407" name="Google Shape;407;p49"/>
            <p:cNvSpPr/>
            <p:nvPr/>
          </p:nvSpPr>
          <p:spPr>
            <a:xfrm>
              <a:off x="1083125" y="2460449"/>
              <a:ext cx="1834800" cy="143400"/>
            </a:xfrm>
            <a:prstGeom prst="parallelogram">
              <a:avLst>
                <a:gd fmla="val 96952" name="adj"/>
              </a:avLst>
            </a:prstGeom>
            <a:solidFill>
              <a:srgbClr val="741B4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grpSp>
      <p:sp>
        <p:nvSpPr>
          <p:cNvPr id="408" name="Google Shape;40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324475" y="465975"/>
            <a:ext cx="5124300" cy="28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Introduction to Python programming</a:t>
            </a:r>
            <a:endParaRPr sz="4000">
              <a:solidFill>
                <a:schemeClr val="accent1"/>
              </a:solidFill>
            </a:endParaRPr>
          </a:p>
          <a:p>
            <a:pPr indent="0" lvl="0" marL="0" rtl="0" algn="l">
              <a:spcBef>
                <a:spcPts val="0"/>
              </a:spcBef>
              <a:spcAft>
                <a:spcPts val="0"/>
              </a:spcAft>
              <a:buNone/>
            </a:pPr>
            <a:r>
              <a:t/>
            </a:r>
            <a:endParaRPr>
              <a:solidFill>
                <a:srgbClr val="000000"/>
              </a:solidFill>
            </a:endParaRPr>
          </a:p>
        </p:txBody>
      </p:sp>
      <p:sp>
        <p:nvSpPr>
          <p:cNvPr id="414" name="Google Shape;41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20" name="Google Shape;420;p51"/>
          <p:cNvSpPr txBox="1"/>
          <p:nvPr>
            <p:ph idx="4294967295" type="title"/>
          </p:nvPr>
        </p:nvSpPr>
        <p:spPr>
          <a:xfrm>
            <a:off x="468950" y="-21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Python?</a:t>
            </a:r>
            <a:endParaRPr/>
          </a:p>
        </p:txBody>
      </p:sp>
      <p:sp>
        <p:nvSpPr>
          <p:cNvPr id="421" name="Google Shape;421;p51"/>
          <p:cNvSpPr/>
          <p:nvPr/>
        </p:nvSpPr>
        <p:spPr>
          <a:xfrm>
            <a:off x="468950" y="2958172"/>
            <a:ext cx="3896100" cy="1492800"/>
          </a:xfrm>
          <a:prstGeom prst="round2DiagRect">
            <a:avLst>
              <a:gd fmla="val 50000" name="adj1"/>
              <a:gd fmla="val 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3F3F3"/>
                </a:solidFill>
              </a:rPr>
              <a:t>multi-paradigm </a:t>
            </a:r>
            <a:endParaRPr b="1" sz="2400"/>
          </a:p>
        </p:txBody>
      </p:sp>
      <p:sp>
        <p:nvSpPr>
          <p:cNvPr id="422" name="Google Shape;422;p51"/>
          <p:cNvSpPr/>
          <p:nvPr/>
        </p:nvSpPr>
        <p:spPr>
          <a:xfrm>
            <a:off x="4721000" y="1292025"/>
            <a:ext cx="3896100" cy="1492800"/>
          </a:xfrm>
          <a:prstGeom prst="round2DiagRect">
            <a:avLst>
              <a:gd fmla="val 50000"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FFFF"/>
                </a:solidFill>
              </a:rPr>
              <a:t>easy to use</a:t>
            </a:r>
            <a:endParaRPr b="1" sz="2400">
              <a:solidFill>
                <a:srgbClr val="FFFFFF"/>
              </a:solidFill>
            </a:endParaRPr>
          </a:p>
        </p:txBody>
      </p:sp>
      <p:sp>
        <p:nvSpPr>
          <p:cNvPr id="423" name="Google Shape;423;p51"/>
          <p:cNvSpPr/>
          <p:nvPr/>
        </p:nvSpPr>
        <p:spPr>
          <a:xfrm>
            <a:off x="468950" y="1292025"/>
            <a:ext cx="3896100" cy="1492800"/>
          </a:xfrm>
          <a:prstGeom prst="round2DiagRect">
            <a:avLst>
              <a:gd fmla="val 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rgbClr val="FFFFFF"/>
                </a:solidFill>
              </a:rPr>
              <a:t>open sourced </a:t>
            </a:r>
            <a:endParaRPr b="1" sz="1800">
              <a:solidFill>
                <a:srgbClr val="F3F3F3"/>
              </a:solidFill>
            </a:endParaRPr>
          </a:p>
        </p:txBody>
      </p:sp>
      <p:sp>
        <p:nvSpPr>
          <p:cNvPr id="424" name="Google Shape;424;p51"/>
          <p:cNvSpPr/>
          <p:nvPr/>
        </p:nvSpPr>
        <p:spPr>
          <a:xfrm>
            <a:off x="4721000" y="2958172"/>
            <a:ext cx="3896100" cy="1492800"/>
          </a:xfrm>
          <a:prstGeom prst="round2DiagRect">
            <a:avLst>
              <a:gd fmla="val 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3F3F3"/>
                </a:solidFill>
              </a:rPr>
              <a:t>Extensive Support Libraries</a:t>
            </a:r>
            <a:endParaRPr b="1" sz="2400">
              <a:solidFill>
                <a:srgbClr val="F3F3F3"/>
              </a:solidFill>
            </a:endParaRPr>
          </a:p>
          <a:p>
            <a:pPr indent="0" lvl="0" marL="0" rtl="0" algn="ctr">
              <a:spcBef>
                <a:spcPts val="0"/>
              </a:spcBef>
              <a:spcAft>
                <a:spcPts val="0"/>
              </a:spcAft>
              <a:buNone/>
            </a:pPr>
            <a:r>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8" name="Shape 428"/>
        <p:cNvGrpSpPr/>
        <p:nvPr/>
      </p:nvGrpSpPr>
      <p:grpSpPr>
        <a:xfrm>
          <a:off x="0" y="0"/>
          <a:ext cx="0" cy="0"/>
          <a:chOff x="0" y="0"/>
          <a:chExt cx="0" cy="0"/>
        </a:xfrm>
      </p:grpSpPr>
      <p:sp>
        <p:nvSpPr>
          <p:cNvPr id="429" name="Google Shape;42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30" name="Google Shape;430;p52"/>
          <p:cNvSpPr txBox="1"/>
          <p:nvPr>
            <p:ph idx="4294967295" type="title"/>
          </p:nvPr>
        </p:nvSpPr>
        <p:spPr>
          <a:xfrm>
            <a:off x="468950" y="-21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vs R?</a:t>
            </a:r>
            <a:endParaRPr/>
          </a:p>
        </p:txBody>
      </p:sp>
      <p:pic>
        <p:nvPicPr>
          <p:cNvPr id="431" name="Google Shape;431;p52"/>
          <p:cNvPicPr preferRelativeResize="0"/>
          <p:nvPr/>
        </p:nvPicPr>
        <p:blipFill>
          <a:blip r:embed="rId3">
            <a:alphaModFix/>
          </a:blip>
          <a:stretch>
            <a:fillRect/>
          </a:stretch>
        </p:blipFill>
        <p:spPr>
          <a:xfrm>
            <a:off x="1310875" y="961850"/>
            <a:ext cx="6522250" cy="3902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5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 IDLE, Shell</a:t>
            </a:r>
            <a:endParaRPr/>
          </a:p>
        </p:txBody>
      </p:sp>
      <p:sp>
        <p:nvSpPr>
          <p:cNvPr id="438" name="Google Shape;438;p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IDLE ,</a:t>
            </a:r>
            <a:r>
              <a:rPr b="1" lang="en" sz="2400"/>
              <a:t>Integrated DeveLopment Environment</a:t>
            </a:r>
            <a:r>
              <a:rPr lang="en" sz="2400"/>
              <a:t>, </a:t>
            </a:r>
            <a:r>
              <a:rPr lang="en" sz="2400"/>
              <a:t>is the standard Python development environment. </a:t>
            </a:r>
            <a:endParaRPr sz="2400"/>
          </a:p>
          <a:p>
            <a:pPr indent="-381000" lvl="0" marL="457200" rtl="0" algn="l">
              <a:lnSpc>
                <a:spcPct val="150000"/>
              </a:lnSpc>
              <a:spcBef>
                <a:spcPts val="0"/>
              </a:spcBef>
              <a:spcAft>
                <a:spcPts val="0"/>
              </a:spcAft>
              <a:buSzPts val="2400"/>
              <a:buChar char="●"/>
            </a:pPr>
            <a:r>
              <a:rPr lang="en" sz="2400"/>
              <a:t>It works well on both Unix and Windows platforms.</a:t>
            </a:r>
            <a:endParaRPr sz="2400"/>
          </a:p>
          <a:p>
            <a:pPr indent="-381000" lvl="0" marL="457200" rtl="0" algn="l">
              <a:lnSpc>
                <a:spcPct val="115000"/>
              </a:lnSpc>
              <a:spcBef>
                <a:spcPts val="0"/>
              </a:spcBef>
              <a:spcAft>
                <a:spcPts val="0"/>
              </a:spcAft>
              <a:buSzPts val="2400"/>
              <a:buChar char="●"/>
            </a:pPr>
            <a:r>
              <a:rPr lang="en" sz="2400"/>
              <a:t>It has a Python shell window, which gives you access to the Python </a:t>
            </a:r>
            <a:r>
              <a:rPr b="1" lang="en" sz="2400"/>
              <a:t>interactive</a:t>
            </a:r>
            <a:r>
              <a:rPr lang="en" sz="2400"/>
              <a:t> </a:t>
            </a:r>
            <a:r>
              <a:rPr b="1" lang="en" sz="2400"/>
              <a:t>mode</a:t>
            </a:r>
            <a:r>
              <a:rPr lang="en" sz="2400"/>
              <a:t>. </a:t>
            </a:r>
            <a:endParaRPr sz="2400"/>
          </a:p>
          <a:p>
            <a:pPr indent="-381000" lvl="0" marL="457200" rtl="0" algn="l">
              <a:lnSpc>
                <a:spcPct val="115000"/>
              </a:lnSpc>
              <a:spcBef>
                <a:spcPts val="0"/>
              </a:spcBef>
              <a:spcAft>
                <a:spcPts val="0"/>
              </a:spcAft>
              <a:buSzPts val="2400"/>
              <a:buChar char="●"/>
            </a:pPr>
            <a:r>
              <a:rPr lang="en" sz="2400"/>
              <a:t>It also has a file editor that lets you create and edit existing Python source files.</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 </a:t>
            </a:r>
            <a:r>
              <a:rPr lang="en"/>
              <a:t>Jupyter Notebook</a:t>
            </a:r>
            <a:endParaRPr/>
          </a:p>
        </p:txBody>
      </p:sp>
      <p:sp>
        <p:nvSpPr>
          <p:cNvPr id="444" name="Google Shape;444;p5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open-source web application that allows you to create and share documents that contain:</a:t>
            </a:r>
            <a:endParaRPr/>
          </a:p>
          <a:p>
            <a:pPr indent="-342900" lvl="0" marL="457200" rtl="0" algn="l">
              <a:spcBef>
                <a:spcPts val="1600"/>
              </a:spcBef>
              <a:spcAft>
                <a:spcPts val="0"/>
              </a:spcAft>
              <a:buSzPts val="1800"/>
              <a:buChar char="❏"/>
            </a:pPr>
            <a:r>
              <a:rPr lang="en"/>
              <a:t>live code </a:t>
            </a:r>
            <a:endParaRPr/>
          </a:p>
          <a:p>
            <a:pPr indent="-342900" lvl="0" marL="457200" rtl="0" algn="l">
              <a:spcBef>
                <a:spcPts val="0"/>
              </a:spcBef>
              <a:spcAft>
                <a:spcPts val="0"/>
              </a:spcAft>
              <a:buSzPts val="1800"/>
              <a:buChar char="❏"/>
            </a:pPr>
            <a:r>
              <a:rPr lang="en"/>
              <a:t>Equations</a:t>
            </a:r>
            <a:endParaRPr/>
          </a:p>
          <a:p>
            <a:pPr indent="-342900" lvl="0" marL="457200" rtl="0" algn="l">
              <a:spcBef>
                <a:spcPts val="0"/>
              </a:spcBef>
              <a:spcAft>
                <a:spcPts val="0"/>
              </a:spcAft>
              <a:buSzPts val="1800"/>
              <a:buChar char="❏"/>
            </a:pPr>
            <a:r>
              <a:rPr lang="en"/>
              <a:t>visualizations </a:t>
            </a:r>
            <a:endParaRPr/>
          </a:p>
          <a:p>
            <a:pPr indent="-342900" lvl="0" marL="457200" rtl="0" algn="l">
              <a:spcBef>
                <a:spcPts val="0"/>
              </a:spcBef>
              <a:spcAft>
                <a:spcPts val="0"/>
              </a:spcAft>
              <a:buSzPts val="1800"/>
              <a:buChar char="❏"/>
            </a:pPr>
            <a:r>
              <a:rPr lang="en"/>
              <a:t>narrative text. </a:t>
            </a:r>
            <a:endParaRPr/>
          </a:p>
          <a:p>
            <a:pPr indent="0" lvl="0" marL="457200" rtl="0" algn="l">
              <a:spcBef>
                <a:spcPts val="0"/>
              </a:spcBef>
              <a:spcAft>
                <a:spcPts val="0"/>
              </a:spcAft>
              <a:buNone/>
            </a:pPr>
            <a:r>
              <a:t/>
            </a:r>
            <a:endParaRPr/>
          </a:p>
          <a:p>
            <a:pPr indent="0" lvl="0" marL="0" rtl="0" algn="l">
              <a:spcBef>
                <a:spcPts val="0"/>
              </a:spcBef>
              <a:spcAft>
                <a:spcPts val="1600"/>
              </a:spcAft>
              <a:buNone/>
            </a:pPr>
            <a:r>
              <a:t/>
            </a:r>
            <a:endParaRPr/>
          </a:p>
        </p:txBody>
      </p:sp>
      <p:sp>
        <p:nvSpPr>
          <p:cNvPr id="445" name="Google Shape;44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3">
            <a:alphaModFix/>
          </a:blip>
          <a:srcRect b="0" l="0" r="4370" t="0"/>
          <a:stretch/>
        </p:blipFill>
        <p:spPr>
          <a:xfrm>
            <a:off x="676200" y="253575"/>
            <a:ext cx="7634596" cy="4838702"/>
          </a:xfrm>
          <a:prstGeom prst="rect">
            <a:avLst/>
          </a:prstGeom>
          <a:noFill/>
          <a:ln>
            <a:noFill/>
          </a:ln>
        </p:spPr>
      </p:pic>
      <p:sp>
        <p:nvSpPr>
          <p:cNvPr id="114" name="Google Shape;11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51" name="Google Shape;451;p55"/>
          <p:cNvSpPr txBox="1"/>
          <p:nvPr>
            <p:ph idx="4294967295" type="title"/>
          </p:nvPr>
        </p:nvSpPr>
        <p:spPr>
          <a:xfrm>
            <a:off x="468950" y="-21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Algebraic operations</a:t>
            </a:r>
            <a:endParaRPr/>
          </a:p>
        </p:txBody>
      </p:sp>
      <p:sp>
        <p:nvSpPr>
          <p:cNvPr id="452" name="Google Shape;452;p55"/>
          <p:cNvSpPr txBox="1"/>
          <p:nvPr>
            <p:ph idx="4294967295"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sz="2400"/>
              <a:t>Rank, determinant, trace, etc. of an array.</a:t>
            </a:r>
            <a:endParaRPr sz="2400"/>
          </a:p>
          <a:p>
            <a:pPr indent="-381000" lvl="0" marL="457200" rtl="0" algn="l">
              <a:lnSpc>
                <a:spcPct val="150000"/>
              </a:lnSpc>
              <a:spcBef>
                <a:spcPts val="0"/>
              </a:spcBef>
              <a:spcAft>
                <a:spcPts val="0"/>
              </a:spcAft>
              <a:buSzPts val="2400"/>
              <a:buChar char="●"/>
            </a:pPr>
            <a:r>
              <a:rPr lang="en" sz="2400"/>
              <a:t>Eigen values of matrices</a:t>
            </a:r>
            <a:endParaRPr sz="2400"/>
          </a:p>
          <a:p>
            <a:pPr indent="-381000" lvl="0" marL="457200" rtl="0" algn="l">
              <a:lnSpc>
                <a:spcPct val="150000"/>
              </a:lnSpc>
              <a:spcBef>
                <a:spcPts val="0"/>
              </a:spcBef>
              <a:spcAft>
                <a:spcPts val="0"/>
              </a:spcAft>
              <a:buSzPts val="2400"/>
              <a:buChar char="●"/>
            </a:pPr>
            <a:r>
              <a:rPr lang="en" sz="2400"/>
              <a:t>Matrix and vector products (dot, inner, outer,etc. product), matrix exponentiation</a:t>
            </a:r>
            <a:endParaRPr sz="2400"/>
          </a:p>
          <a:p>
            <a:pPr indent="-381000" lvl="0" marL="457200" rtl="0" algn="l">
              <a:lnSpc>
                <a:spcPct val="150000"/>
              </a:lnSpc>
              <a:spcBef>
                <a:spcPts val="0"/>
              </a:spcBef>
              <a:spcAft>
                <a:spcPts val="0"/>
              </a:spcAft>
              <a:buSzPts val="2400"/>
              <a:buChar char="●"/>
            </a:pPr>
            <a:r>
              <a:rPr lang="en" sz="2400"/>
              <a:t>Solve linear or tensor equations and much more!</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58" name="Google Shape;458;p56"/>
          <p:cNvSpPr txBox="1"/>
          <p:nvPr>
            <p:ph idx="4294967295" type="title"/>
          </p:nvPr>
        </p:nvSpPr>
        <p:spPr>
          <a:xfrm>
            <a:off x="468950" y="-21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numbers, tuples and strings</a:t>
            </a:r>
            <a:endParaRPr/>
          </a:p>
        </p:txBody>
      </p:sp>
      <p:sp>
        <p:nvSpPr>
          <p:cNvPr id="459" name="Google Shape;459;p56"/>
          <p:cNvSpPr txBox="1"/>
          <p:nvPr/>
        </p:nvSpPr>
        <p:spPr>
          <a:xfrm>
            <a:off x="337900" y="2108850"/>
            <a:ext cx="7905900" cy="25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b="1" lang="en" sz="2400">
                <a:solidFill>
                  <a:schemeClr val="dk2"/>
                </a:solidFill>
              </a:rPr>
              <a:t>String</a:t>
            </a:r>
            <a:r>
              <a:rPr lang="en" sz="2400">
                <a:solidFill>
                  <a:schemeClr val="dk2"/>
                </a:solidFill>
              </a:rPr>
              <a:t> literals in python are surrounded by either single quotation marks, or double quotation marks.</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rPr lang="en" sz="2400">
                <a:solidFill>
                  <a:schemeClr val="dk2"/>
                </a:solidFill>
              </a:rPr>
              <a:t>(link to the example)</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
        <p:nvSpPr>
          <p:cNvPr id="460" name="Google Shape;460;p56"/>
          <p:cNvSpPr txBox="1"/>
          <p:nvPr/>
        </p:nvSpPr>
        <p:spPr>
          <a:xfrm>
            <a:off x="468950" y="1008575"/>
            <a:ext cx="7046100" cy="9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2"/>
                </a:solidFill>
              </a:rPr>
              <a:t>There are three </a:t>
            </a:r>
            <a:r>
              <a:rPr b="1" lang="en" sz="2400">
                <a:solidFill>
                  <a:schemeClr val="dk2"/>
                </a:solidFill>
              </a:rPr>
              <a:t>numeric</a:t>
            </a:r>
            <a:r>
              <a:rPr lang="en" sz="2400">
                <a:solidFill>
                  <a:schemeClr val="dk2"/>
                </a:solidFill>
              </a:rPr>
              <a:t> types in Python:</a:t>
            </a:r>
            <a:endParaRPr sz="2400">
              <a:solidFill>
                <a:schemeClr val="dk2"/>
              </a:solidFill>
            </a:endParaRPr>
          </a:p>
          <a:p>
            <a:pPr indent="0" lvl="0" marL="0" rtl="0" algn="l">
              <a:spcBef>
                <a:spcPts val="0"/>
              </a:spcBef>
              <a:spcAft>
                <a:spcPts val="0"/>
              </a:spcAft>
              <a:buNone/>
            </a:pPr>
            <a:r>
              <a:rPr lang="en" sz="2400">
                <a:solidFill>
                  <a:schemeClr val="dk2"/>
                </a:solidFill>
              </a:rPr>
              <a:t>Int, float, complex</a:t>
            </a:r>
            <a:endParaRPr>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66" name="Google Shape;466;p57"/>
          <p:cNvSpPr txBox="1"/>
          <p:nvPr>
            <p:ph idx="4294967295" type="title"/>
          </p:nvPr>
        </p:nvSpPr>
        <p:spPr>
          <a:xfrm>
            <a:off x="468950" y="-21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lists, dictionaries in Python</a:t>
            </a:r>
            <a:endParaRPr/>
          </a:p>
        </p:txBody>
      </p:sp>
      <p:sp>
        <p:nvSpPr>
          <p:cNvPr id="467" name="Google Shape;467;p57"/>
          <p:cNvSpPr txBox="1"/>
          <p:nvPr/>
        </p:nvSpPr>
        <p:spPr>
          <a:xfrm>
            <a:off x="468950" y="826650"/>
            <a:ext cx="8264100" cy="3579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100"/>
              </a:spcBef>
              <a:spcAft>
                <a:spcPts val="0"/>
              </a:spcAft>
              <a:buClr>
                <a:schemeClr val="dk2"/>
              </a:buClr>
              <a:buSzPts val="2400"/>
              <a:buFont typeface="Verdana"/>
              <a:buChar char="●"/>
            </a:pPr>
            <a:r>
              <a:rPr b="1" lang="en" sz="2400">
                <a:solidFill>
                  <a:schemeClr val="dk2"/>
                </a:solidFill>
                <a:highlight>
                  <a:srgbClr val="FFFFFF"/>
                </a:highlight>
                <a:latin typeface="Verdana"/>
                <a:ea typeface="Verdana"/>
                <a:cs typeface="Verdana"/>
                <a:sym typeface="Verdana"/>
              </a:rPr>
              <a:t>List:</a:t>
            </a:r>
            <a:r>
              <a:rPr lang="en" sz="2400">
                <a:solidFill>
                  <a:schemeClr val="dk2"/>
                </a:solidFill>
                <a:highlight>
                  <a:srgbClr val="FFFFFF"/>
                </a:highlight>
                <a:latin typeface="Verdana"/>
                <a:ea typeface="Verdana"/>
                <a:cs typeface="Verdana"/>
                <a:sym typeface="Verdana"/>
              </a:rPr>
              <a:t> ordered and changeable. Allows duplicate members.</a:t>
            </a:r>
            <a:endParaRPr sz="2400">
              <a:solidFill>
                <a:schemeClr val="dk2"/>
              </a:solidFill>
              <a:highlight>
                <a:srgbClr val="FFFFFF"/>
              </a:highlight>
              <a:latin typeface="Verdana"/>
              <a:ea typeface="Verdana"/>
              <a:cs typeface="Verdana"/>
              <a:sym typeface="Verdana"/>
            </a:endParaRPr>
          </a:p>
          <a:p>
            <a:pPr indent="-381000" lvl="0" marL="457200" rtl="0" algn="l">
              <a:lnSpc>
                <a:spcPct val="115000"/>
              </a:lnSpc>
              <a:spcBef>
                <a:spcPts val="0"/>
              </a:spcBef>
              <a:spcAft>
                <a:spcPts val="0"/>
              </a:spcAft>
              <a:buClr>
                <a:schemeClr val="dk2"/>
              </a:buClr>
              <a:buSzPts val="2400"/>
              <a:buFont typeface="Verdana"/>
              <a:buChar char="●"/>
            </a:pPr>
            <a:r>
              <a:rPr b="1" lang="en" sz="2400">
                <a:solidFill>
                  <a:schemeClr val="dk2"/>
                </a:solidFill>
                <a:highlight>
                  <a:srgbClr val="FFFFFF"/>
                </a:highlight>
                <a:latin typeface="Verdana"/>
                <a:ea typeface="Verdana"/>
                <a:cs typeface="Verdana"/>
                <a:sym typeface="Verdana"/>
              </a:rPr>
              <a:t>Tuple:</a:t>
            </a:r>
            <a:r>
              <a:rPr lang="en" sz="2400">
                <a:solidFill>
                  <a:schemeClr val="dk2"/>
                </a:solidFill>
                <a:highlight>
                  <a:srgbClr val="FFFFFF"/>
                </a:highlight>
                <a:latin typeface="Verdana"/>
                <a:ea typeface="Verdana"/>
                <a:cs typeface="Verdana"/>
                <a:sym typeface="Verdana"/>
              </a:rPr>
              <a:t> ordered and unchangeable. Allows duplicate members.</a:t>
            </a:r>
            <a:endParaRPr sz="2400">
              <a:solidFill>
                <a:schemeClr val="dk2"/>
              </a:solidFill>
            </a:endParaRPr>
          </a:p>
          <a:p>
            <a:pPr indent="-381000" lvl="0" marL="457200" rtl="0" algn="l">
              <a:lnSpc>
                <a:spcPct val="115000"/>
              </a:lnSpc>
              <a:spcBef>
                <a:spcPts val="0"/>
              </a:spcBef>
              <a:spcAft>
                <a:spcPts val="0"/>
              </a:spcAft>
              <a:buClr>
                <a:schemeClr val="dk2"/>
              </a:buClr>
              <a:buSzPts val="2400"/>
              <a:buFont typeface="Verdana"/>
              <a:buChar char="●"/>
            </a:pPr>
            <a:r>
              <a:rPr b="1" lang="en" sz="2400">
                <a:solidFill>
                  <a:schemeClr val="dk2"/>
                </a:solidFill>
                <a:highlight>
                  <a:srgbClr val="FFFFFF"/>
                </a:highlight>
                <a:latin typeface="Verdana"/>
                <a:ea typeface="Verdana"/>
                <a:cs typeface="Verdana"/>
                <a:sym typeface="Verdana"/>
              </a:rPr>
              <a:t>Set:</a:t>
            </a:r>
            <a:r>
              <a:rPr lang="en" sz="2400">
                <a:solidFill>
                  <a:schemeClr val="dk2"/>
                </a:solidFill>
                <a:highlight>
                  <a:srgbClr val="FFFFFF"/>
                </a:highlight>
                <a:latin typeface="Verdana"/>
                <a:ea typeface="Verdana"/>
                <a:cs typeface="Verdana"/>
                <a:sym typeface="Verdana"/>
              </a:rPr>
              <a:t> </a:t>
            </a:r>
            <a:r>
              <a:rPr lang="en" sz="2400">
                <a:solidFill>
                  <a:schemeClr val="dk2"/>
                </a:solidFill>
                <a:highlight>
                  <a:srgbClr val="FFFFFF"/>
                </a:highlight>
                <a:latin typeface="Verdana"/>
                <a:ea typeface="Verdana"/>
                <a:cs typeface="Verdana"/>
                <a:sym typeface="Verdana"/>
              </a:rPr>
              <a:t>unordered and unindexed. No duplicate members.</a:t>
            </a:r>
            <a:endParaRPr sz="2400">
              <a:solidFill>
                <a:schemeClr val="dk2"/>
              </a:solidFill>
              <a:highlight>
                <a:srgbClr val="FFFFFF"/>
              </a:highlight>
              <a:latin typeface="Verdana"/>
              <a:ea typeface="Verdana"/>
              <a:cs typeface="Verdana"/>
              <a:sym typeface="Verdana"/>
            </a:endParaRPr>
          </a:p>
          <a:p>
            <a:pPr indent="-381000" lvl="0" marL="457200" rtl="0" algn="l">
              <a:lnSpc>
                <a:spcPct val="115000"/>
              </a:lnSpc>
              <a:spcBef>
                <a:spcPts val="0"/>
              </a:spcBef>
              <a:spcAft>
                <a:spcPts val="0"/>
              </a:spcAft>
              <a:buClr>
                <a:schemeClr val="dk2"/>
              </a:buClr>
              <a:buSzPts val="2400"/>
              <a:buFont typeface="Verdana"/>
              <a:buChar char="●"/>
            </a:pPr>
            <a:r>
              <a:rPr b="1" lang="en" sz="2400">
                <a:solidFill>
                  <a:schemeClr val="dk2"/>
                </a:solidFill>
                <a:highlight>
                  <a:srgbClr val="FFFFFF"/>
                </a:highlight>
                <a:latin typeface="Verdana"/>
                <a:ea typeface="Verdana"/>
                <a:cs typeface="Verdana"/>
                <a:sym typeface="Verdana"/>
              </a:rPr>
              <a:t>Dictionary:</a:t>
            </a:r>
            <a:r>
              <a:rPr lang="en" sz="2400">
                <a:solidFill>
                  <a:schemeClr val="dk2"/>
                </a:solidFill>
                <a:highlight>
                  <a:srgbClr val="FFFFFF"/>
                </a:highlight>
                <a:latin typeface="Verdana"/>
                <a:ea typeface="Verdana"/>
                <a:cs typeface="Verdana"/>
                <a:sym typeface="Verdana"/>
              </a:rPr>
              <a:t> </a:t>
            </a:r>
            <a:r>
              <a:rPr lang="en" sz="2400">
                <a:solidFill>
                  <a:schemeClr val="dk2"/>
                </a:solidFill>
                <a:highlight>
                  <a:srgbClr val="FFFFFF"/>
                </a:highlight>
                <a:latin typeface="Verdana"/>
                <a:ea typeface="Verdana"/>
                <a:cs typeface="Verdana"/>
                <a:sym typeface="Verdana"/>
              </a:rPr>
              <a:t>unordered, changeable and indexed. No duplicate members.</a:t>
            </a:r>
            <a:endParaRPr sz="2400">
              <a:solidFill>
                <a:schemeClr val="dk2"/>
              </a:solidFill>
              <a:highlight>
                <a:srgbClr val="FFFFFF"/>
              </a:highlight>
              <a:latin typeface="Verdana"/>
              <a:ea typeface="Verdana"/>
              <a:cs typeface="Verdana"/>
              <a:sym typeface="Verdan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5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Conditioning in Python</a:t>
            </a:r>
            <a:endParaRPr/>
          </a:p>
        </p:txBody>
      </p:sp>
      <p:sp>
        <p:nvSpPr>
          <p:cNvPr id="474" name="Google Shape;474;p58"/>
          <p:cNvSpPr txBox="1"/>
          <p:nvPr>
            <p:ph idx="1" type="body"/>
          </p:nvPr>
        </p:nvSpPr>
        <p:spPr>
          <a:xfrm>
            <a:off x="311700" y="1266325"/>
            <a:ext cx="8520600" cy="21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Python uses boolean variables to evaluate conditions. </a:t>
            </a:r>
            <a:endParaRPr sz="2000"/>
          </a:p>
          <a:p>
            <a:pPr indent="0" lvl="0" marL="0" rtl="0" algn="l">
              <a:spcBef>
                <a:spcPts val="1600"/>
              </a:spcBef>
              <a:spcAft>
                <a:spcPts val="1600"/>
              </a:spcAft>
              <a:buNone/>
            </a:pPr>
            <a:r>
              <a:rPr lang="en" sz="2000"/>
              <a:t>The boolean values True and False are returned when an expression is compared or evaluated.</a:t>
            </a:r>
            <a:endParaRPr sz="2000"/>
          </a:p>
        </p:txBody>
      </p:sp>
      <p:sp>
        <p:nvSpPr>
          <p:cNvPr id="475" name="Google Shape;475;p58"/>
          <p:cNvSpPr/>
          <p:nvPr/>
        </p:nvSpPr>
        <p:spPr>
          <a:xfrm>
            <a:off x="3920275" y="3160875"/>
            <a:ext cx="1769625" cy="1157700"/>
          </a:xfrm>
          <a:prstGeom prst="flowChartDecision">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8"/>
          <p:cNvSpPr/>
          <p:nvPr/>
        </p:nvSpPr>
        <p:spPr>
          <a:xfrm>
            <a:off x="2395150" y="4034725"/>
            <a:ext cx="1008900" cy="628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8"/>
          <p:cNvSpPr/>
          <p:nvPr/>
        </p:nvSpPr>
        <p:spPr>
          <a:xfrm>
            <a:off x="6206125" y="3938200"/>
            <a:ext cx="1008900" cy="628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 name="Google Shape;478;p58"/>
          <p:cNvCxnSpPr>
            <a:stCxn id="475" idx="1"/>
            <a:endCxn id="476" idx="0"/>
          </p:cNvCxnSpPr>
          <p:nvPr/>
        </p:nvCxnSpPr>
        <p:spPr>
          <a:xfrm flipH="1">
            <a:off x="2899675" y="3739725"/>
            <a:ext cx="1020600" cy="294900"/>
          </a:xfrm>
          <a:prstGeom prst="bentConnector2">
            <a:avLst/>
          </a:prstGeom>
          <a:noFill/>
          <a:ln cap="flat" cmpd="sng" w="9525">
            <a:solidFill>
              <a:schemeClr val="dk2"/>
            </a:solidFill>
            <a:prstDash val="solid"/>
            <a:round/>
            <a:headEnd len="med" w="med" type="none"/>
            <a:tailEnd len="med" w="med" type="none"/>
          </a:ln>
        </p:spPr>
      </p:cxnSp>
      <p:cxnSp>
        <p:nvCxnSpPr>
          <p:cNvPr id="479" name="Google Shape;479;p58"/>
          <p:cNvCxnSpPr>
            <a:stCxn id="475" idx="3"/>
            <a:endCxn id="477" idx="0"/>
          </p:cNvCxnSpPr>
          <p:nvPr/>
        </p:nvCxnSpPr>
        <p:spPr>
          <a:xfrm>
            <a:off x="5689900" y="3739725"/>
            <a:ext cx="1020600" cy="1986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5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Loops in Python</a:t>
            </a:r>
            <a:endParaRPr/>
          </a:p>
        </p:txBody>
      </p:sp>
      <p:sp>
        <p:nvSpPr>
          <p:cNvPr id="486" name="Google Shape;486;p59"/>
          <p:cNvSpPr txBox="1"/>
          <p:nvPr>
            <p:ph idx="1" type="body"/>
          </p:nvPr>
        </p:nvSpPr>
        <p:spPr>
          <a:xfrm>
            <a:off x="311700" y="1266325"/>
            <a:ext cx="8520600" cy="14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provides three ways for executing the loops. </a:t>
            </a:r>
            <a:endParaRPr/>
          </a:p>
          <a:p>
            <a:pPr indent="0" lvl="0" marL="0" rtl="0" algn="l">
              <a:spcBef>
                <a:spcPts val="1600"/>
              </a:spcBef>
              <a:spcAft>
                <a:spcPts val="0"/>
              </a:spcAft>
              <a:buNone/>
            </a:pPr>
            <a:r>
              <a:rPr lang="en"/>
              <a:t>While all the ways provide similar basic functionality, they differ in their syntax and condition checking time.</a:t>
            </a:r>
            <a:endParaRPr/>
          </a:p>
          <a:p>
            <a:pPr indent="0" lvl="0" marL="0" rtl="0" algn="l">
              <a:spcBef>
                <a:spcPts val="1600"/>
              </a:spcBef>
              <a:spcAft>
                <a:spcPts val="1600"/>
              </a:spcAft>
              <a:buNone/>
            </a:pPr>
            <a:r>
              <a:t/>
            </a:r>
            <a:endParaRPr/>
          </a:p>
        </p:txBody>
      </p:sp>
      <p:pic>
        <p:nvPicPr>
          <p:cNvPr id="487" name="Google Shape;487;p59"/>
          <p:cNvPicPr preferRelativeResize="0"/>
          <p:nvPr/>
        </p:nvPicPr>
        <p:blipFill>
          <a:blip r:embed="rId3">
            <a:alphaModFix/>
          </a:blip>
          <a:stretch>
            <a:fillRect/>
          </a:stretch>
        </p:blipFill>
        <p:spPr>
          <a:xfrm>
            <a:off x="394400" y="3082950"/>
            <a:ext cx="3295650" cy="876300"/>
          </a:xfrm>
          <a:prstGeom prst="rect">
            <a:avLst/>
          </a:prstGeom>
          <a:noFill/>
          <a:ln>
            <a:noFill/>
          </a:ln>
        </p:spPr>
      </p:pic>
      <p:pic>
        <p:nvPicPr>
          <p:cNvPr id="488" name="Google Shape;488;p59"/>
          <p:cNvPicPr preferRelativeResize="0"/>
          <p:nvPr/>
        </p:nvPicPr>
        <p:blipFill>
          <a:blip r:embed="rId4">
            <a:alphaModFix/>
          </a:blip>
          <a:stretch>
            <a:fillRect/>
          </a:stretch>
        </p:blipFill>
        <p:spPr>
          <a:xfrm>
            <a:off x="5062500" y="2844825"/>
            <a:ext cx="3409950" cy="1352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4" name="Google Shape;494;p6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function in Python</a:t>
            </a:r>
            <a:endParaRPr/>
          </a:p>
        </p:txBody>
      </p:sp>
      <p:sp>
        <p:nvSpPr>
          <p:cNvPr id="495" name="Google Shape;495;p6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unction is a group of related statements that perform a specific task.</a:t>
            </a:r>
            <a:endParaRPr/>
          </a:p>
          <a:p>
            <a:pPr indent="0" lvl="0" marL="0" rtl="0" algn="l">
              <a:spcBef>
                <a:spcPts val="1600"/>
              </a:spcBef>
              <a:spcAft>
                <a:spcPts val="0"/>
              </a:spcAft>
              <a:buNone/>
            </a:pPr>
            <a:r>
              <a:rPr lang="en"/>
              <a:t>Functions help break our program into smaller and modular chunks. As our program grows larger and larger, functions make it more organized, manageable and readable. </a:t>
            </a:r>
            <a:endParaRPr/>
          </a:p>
          <a:p>
            <a:pPr indent="0" lvl="0" marL="0" rtl="0" algn="l">
              <a:spcBef>
                <a:spcPts val="1600"/>
              </a:spcBef>
              <a:spcAft>
                <a:spcPts val="1600"/>
              </a:spcAft>
              <a:buNone/>
            </a:pPr>
            <a:r>
              <a:rPr lang="en"/>
              <a:t>Function avoids repetition and makes code reusable.</a:t>
            </a:r>
            <a:endParaRPr/>
          </a:p>
        </p:txBody>
      </p:sp>
      <p:pic>
        <p:nvPicPr>
          <p:cNvPr id="496" name="Google Shape;496;p60"/>
          <p:cNvPicPr preferRelativeResize="0"/>
          <p:nvPr/>
        </p:nvPicPr>
        <p:blipFill>
          <a:blip r:embed="rId3">
            <a:alphaModFix/>
          </a:blip>
          <a:stretch>
            <a:fillRect/>
          </a:stretch>
        </p:blipFill>
        <p:spPr>
          <a:xfrm>
            <a:off x="2024850" y="3404975"/>
            <a:ext cx="4895850" cy="1409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02" name="Google Shape;502;p61"/>
          <p:cNvSpPr txBox="1"/>
          <p:nvPr>
            <p:ph idx="4294967295" type="title"/>
          </p:nvPr>
        </p:nvSpPr>
        <p:spPr>
          <a:xfrm>
            <a:off x="468950" y="-21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 packages in Python: numpy</a:t>
            </a:r>
            <a:endParaRPr/>
          </a:p>
        </p:txBody>
      </p:sp>
      <p:sp>
        <p:nvSpPr>
          <p:cNvPr id="503" name="Google Shape;503;p61"/>
          <p:cNvSpPr/>
          <p:nvPr/>
        </p:nvSpPr>
        <p:spPr>
          <a:xfrm>
            <a:off x="468950" y="1073288"/>
            <a:ext cx="7867200" cy="8268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core library for scientific computing</a:t>
            </a:r>
            <a:endParaRPr b="1" sz="2400">
              <a:solidFill>
                <a:srgbClr val="FFFFFF"/>
              </a:solidFill>
            </a:endParaRPr>
          </a:p>
        </p:txBody>
      </p:sp>
      <p:sp>
        <p:nvSpPr>
          <p:cNvPr id="504" name="Google Shape;504;p61"/>
          <p:cNvSpPr/>
          <p:nvPr/>
        </p:nvSpPr>
        <p:spPr>
          <a:xfrm>
            <a:off x="468950" y="2205200"/>
            <a:ext cx="7867200" cy="906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High-performance multidimensional array object</a:t>
            </a:r>
            <a:endParaRPr b="1" sz="2400">
              <a:solidFill>
                <a:srgbClr val="FFFFFF"/>
              </a:solidFill>
            </a:endParaRPr>
          </a:p>
        </p:txBody>
      </p:sp>
      <p:sp>
        <p:nvSpPr>
          <p:cNvPr id="505" name="Google Shape;505;p61"/>
          <p:cNvSpPr/>
          <p:nvPr/>
        </p:nvSpPr>
        <p:spPr>
          <a:xfrm>
            <a:off x="468950" y="3416300"/>
            <a:ext cx="7867200" cy="8268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Operations related to linear algebra.</a:t>
            </a:r>
            <a:endParaRPr b="1"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6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 packages in Python: matplotlib</a:t>
            </a:r>
            <a:endParaRPr/>
          </a:p>
        </p:txBody>
      </p:sp>
      <p:sp>
        <p:nvSpPr>
          <p:cNvPr id="512" name="Google Shape;512;p6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python library used to create 2D graphs and plots by using python scripts.</a:t>
            </a:r>
            <a:endParaRPr sz="2400"/>
          </a:p>
          <a:p>
            <a:pPr indent="-381000" lvl="0" marL="457200" rtl="0" algn="l">
              <a:spcBef>
                <a:spcPts val="0"/>
              </a:spcBef>
              <a:spcAft>
                <a:spcPts val="0"/>
              </a:spcAft>
              <a:buSzPts val="2400"/>
              <a:buChar char="●"/>
            </a:pPr>
            <a:r>
              <a:rPr lang="en" sz="2400"/>
              <a:t>pyplot makes things easy for plotting by providing feature to control line styles, font properties, formatting axes</a:t>
            </a:r>
            <a:r>
              <a:rPr lang="en" sz="2400"/>
              <a:t> etc</a:t>
            </a:r>
            <a:r>
              <a:rPr lang="en" sz="2400"/>
              <a:t>.</a:t>
            </a:r>
            <a:endParaRPr sz="2400"/>
          </a:p>
          <a:p>
            <a:pPr indent="-381000" lvl="0" marL="457200" rtl="0" algn="l">
              <a:spcBef>
                <a:spcPts val="0"/>
              </a:spcBef>
              <a:spcAft>
                <a:spcPts val="0"/>
              </a:spcAft>
              <a:buSzPts val="2400"/>
              <a:buChar char="●"/>
            </a:pPr>
            <a:r>
              <a:rPr lang="en" sz="2400"/>
              <a:t> It supports a very wide variety of graphs and plots namely</a:t>
            </a:r>
            <a:endParaRPr sz="2400"/>
          </a:p>
          <a:p>
            <a:pPr indent="0" lvl="0" marL="457200" rtl="0" algn="l">
              <a:spcBef>
                <a:spcPts val="1600"/>
              </a:spcBef>
              <a:spcAft>
                <a:spcPts val="1600"/>
              </a:spcAft>
              <a:buNone/>
            </a:pPr>
            <a:r>
              <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18" name="Google Shape;518;p63"/>
          <p:cNvSpPr txBox="1"/>
          <p:nvPr>
            <p:ph idx="4294967295" type="title"/>
          </p:nvPr>
        </p:nvSpPr>
        <p:spPr>
          <a:xfrm>
            <a:off x="468950" y="-21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in Python</a:t>
            </a:r>
            <a:endParaRPr/>
          </a:p>
        </p:txBody>
      </p:sp>
      <p:pic>
        <p:nvPicPr>
          <p:cNvPr id="519" name="Google Shape;519;p63"/>
          <p:cNvPicPr preferRelativeResize="0"/>
          <p:nvPr/>
        </p:nvPicPr>
        <p:blipFill>
          <a:blip r:embed="rId3">
            <a:alphaModFix/>
          </a:blip>
          <a:stretch>
            <a:fillRect/>
          </a:stretch>
        </p:blipFill>
        <p:spPr>
          <a:xfrm>
            <a:off x="5532288" y="4364175"/>
            <a:ext cx="2940175" cy="779325"/>
          </a:xfrm>
          <a:prstGeom prst="rect">
            <a:avLst/>
          </a:prstGeom>
          <a:noFill/>
          <a:ln>
            <a:noFill/>
          </a:ln>
        </p:spPr>
      </p:pic>
      <p:pic>
        <p:nvPicPr>
          <p:cNvPr id="520" name="Google Shape;520;p63"/>
          <p:cNvPicPr preferRelativeResize="0"/>
          <p:nvPr/>
        </p:nvPicPr>
        <p:blipFill>
          <a:blip r:embed="rId4">
            <a:alphaModFix/>
          </a:blip>
          <a:stretch>
            <a:fillRect/>
          </a:stretch>
        </p:blipFill>
        <p:spPr>
          <a:xfrm>
            <a:off x="4377352" y="1052125"/>
            <a:ext cx="2282222" cy="1545700"/>
          </a:xfrm>
          <a:prstGeom prst="rect">
            <a:avLst/>
          </a:prstGeom>
          <a:noFill/>
          <a:ln>
            <a:noFill/>
          </a:ln>
        </p:spPr>
      </p:pic>
      <p:pic>
        <p:nvPicPr>
          <p:cNvPr id="521" name="Google Shape;521;p63"/>
          <p:cNvPicPr preferRelativeResize="0"/>
          <p:nvPr/>
        </p:nvPicPr>
        <p:blipFill>
          <a:blip r:embed="rId5">
            <a:alphaModFix/>
          </a:blip>
          <a:stretch>
            <a:fillRect/>
          </a:stretch>
        </p:blipFill>
        <p:spPr>
          <a:xfrm>
            <a:off x="6659578" y="973650"/>
            <a:ext cx="2060944" cy="1545700"/>
          </a:xfrm>
          <a:prstGeom prst="rect">
            <a:avLst/>
          </a:prstGeom>
          <a:noFill/>
          <a:ln>
            <a:noFill/>
          </a:ln>
        </p:spPr>
      </p:pic>
      <p:pic>
        <p:nvPicPr>
          <p:cNvPr id="522" name="Google Shape;522;p63"/>
          <p:cNvPicPr preferRelativeResize="0"/>
          <p:nvPr/>
        </p:nvPicPr>
        <p:blipFill>
          <a:blip r:embed="rId6">
            <a:alphaModFix/>
          </a:blip>
          <a:stretch>
            <a:fillRect/>
          </a:stretch>
        </p:blipFill>
        <p:spPr>
          <a:xfrm>
            <a:off x="3957500" y="2642313"/>
            <a:ext cx="5032051" cy="1677350"/>
          </a:xfrm>
          <a:prstGeom prst="rect">
            <a:avLst/>
          </a:prstGeom>
          <a:noFill/>
          <a:ln>
            <a:noFill/>
          </a:ln>
        </p:spPr>
      </p:pic>
      <p:pic>
        <p:nvPicPr>
          <p:cNvPr id="523" name="Google Shape;523;p63"/>
          <p:cNvPicPr preferRelativeResize="0"/>
          <p:nvPr/>
        </p:nvPicPr>
        <p:blipFill>
          <a:blip r:embed="rId7">
            <a:alphaModFix/>
          </a:blip>
          <a:stretch>
            <a:fillRect/>
          </a:stretch>
        </p:blipFill>
        <p:spPr>
          <a:xfrm>
            <a:off x="132150" y="1318125"/>
            <a:ext cx="4061400" cy="3046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6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 packages in Python: pandas</a:t>
            </a:r>
            <a:endParaRPr/>
          </a:p>
        </p:txBody>
      </p:sp>
      <p:sp>
        <p:nvSpPr>
          <p:cNvPr id="530" name="Google Shape;530;p64"/>
          <p:cNvSpPr txBox="1"/>
          <p:nvPr>
            <p:ph idx="1" type="body"/>
          </p:nvPr>
        </p:nvSpPr>
        <p:spPr>
          <a:xfrm>
            <a:off x="311700" y="1266325"/>
            <a:ext cx="8520600" cy="134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pandas is an open source, BSD-licensed library providing high-performance, easy-to-use data structures and data analysis tools for the Python programming language.</a:t>
            </a:r>
            <a:endParaRPr/>
          </a:p>
          <a:p>
            <a:pPr indent="0" lvl="0" marL="0" rtl="0" algn="l">
              <a:spcBef>
                <a:spcPts val="1600"/>
              </a:spcBef>
              <a:spcAft>
                <a:spcPts val="1600"/>
              </a:spcAft>
              <a:buNone/>
            </a:pPr>
            <a:r>
              <a:t/>
            </a:r>
            <a:endParaRPr/>
          </a:p>
        </p:txBody>
      </p:sp>
      <p:sp>
        <p:nvSpPr>
          <p:cNvPr id="531" name="Google Shape;531;p64"/>
          <p:cNvSpPr/>
          <p:nvPr/>
        </p:nvSpPr>
        <p:spPr>
          <a:xfrm>
            <a:off x="642050" y="2466250"/>
            <a:ext cx="1769700" cy="11247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DataFrame</a:t>
            </a:r>
            <a:endParaRPr b="1" sz="1800">
              <a:solidFill>
                <a:srgbClr val="FFFFFF"/>
              </a:solidFill>
            </a:endParaRPr>
          </a:p>
        </p:txBody>
      </p:sp>
      <p:sp>
        <p:nvSpPr>
          <p:cNvPr id="532" name="Google Shape;532;p64"/>
          <p:cNvSpPr/>
          <p:nvPr/>
        </p:nvSpPr>
        <p:spPr>
          <a:xfrm>
            <a:off x="2518050" y="2466250"/>
            <a:ext cx="1769700" cy="11247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reading and writing data</a:t>
            </a:r>
            <a:endParaRPr b="1" sz="1800">
              <a:solidFill>
                <a:srgbClr val="FFFFFF"/>
              </a:solidFill>
            </a:endParaRPr>
          </a:p>
        </p:txBody>
      </p:sp>
      <p:sp>
        <p:nvSpPr>
          <p:cNvPr id="533" name="Google Shape;533;p64"/>
          <p:cNvSpPr/>
          <p:nvPr/>
        </p:nvSpPr>
        <p:spPr>
          <a:xfrm>
            <a:off x="2518050" y="3721325"/>
            <a:ext cx="1769700" cy="1124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data alignment</a:t>
            </a:r>
            <a:endParaRPr b="1" sz="1800">
              <a:solidFill>
                <a:srgbClr val="FFFFFF"/>
              </a:solidFill>
            </a:endParaRPr>
          </a:p>
        </p:txBody>
      </p:sp>
      <p:sp>
        <p:nvSpPr>
          <p:cNvPr id="534" name="Google Shape;534;p64"/>
          <p:cNvSpPr/>
          <p:nvPr/>
        </p:nvSpPr>
        <p:spPr>
          <a:xfrm>
            <a:off x="4394050" y="2466250"/>
            <a:ext cx="1769700" cy="11247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Flexible reshaping</a:t>
            </a:r>
            <a:endParaRPr b="1" sz="1800">
              <a:solidFill>
                <a:srgbClr val="FFFFFF"/>
              </a:solidFill>
            </a:endParaRPr>
          </a:p>
        </p:txBody>
      </p:sp>
      <p:sp>
        <p:nvSpPr>
          <p:cNvPr id="535" name="Google Shape;535;p64"/>
          <p:cNvSpPr/>
          <p:nvPr/>
        </p:nvSpPr>
        <p:spPr>
          <a:xfrm>
            <a:off x="642050" y="3721325"/>
            <a:ext cx="1769700" cy="11247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group by</a:t>
            </a:r>
            <a:endParaRPr b="1" sz="1800">
              <a:solidFill>
                <a:srgbClr val="FFFFFF"/>
              </a:solidFill>
            </a:endParaRPr>
          </a:p>
        </p:txBody>
      </p:sp>
      <p:sp>
        <p:nvSpPr>
          <p:cNvPr id="536" name="Google Shape;536;p64"/>
          <p:cNvSpPr/>
          <p:nvPr/>
        </p:nvSpPr>
        <p:spPr>
          <a:xfrm>
            <a:off x="4394050" y="3721325"/>
            <a:ext cx="1769700" cy="1124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Aggregating or transforming</a:t>
            </a:r>
            <a:endParaRPr b="1" sz="1800">
              <a:solidFill>
                <a:srgbClr val="FFFFFF"/>
              </a:solidFill>
            </a:endParaRPr>
          </a:p>
        </p:txBody>
      </p:sp>
      <p:sp>
        <p:nvSpPr>
          <p:cNvPr id="537" name="Google Shape;537;p64"/>
          <p:cNvSpPr/>
          <p:nvPr/>
        </p:nvSpPr>
        <p:spPr>
          <a:xfrm>
            <a:off x="6270050" y="2466250"/>
            <a:ext cx="1769700" cy="112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High performance merging</a:t>
            </a:r>
            <a:endParaRPr b="1"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284100" y="307975"/>
            <a:ext cx="24798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Evolution of machine learning</a:t>
            </a:r>
            <a:endParaRPr>
              <a:solidFill>
                <a:srgbClr val="000000"/>
              </a:solidFill>
            </a:endParaRPr>
          </a:p>
        </p:txBody>
      </p:sp>
      <p:sp>
        <p:nvSpPr>
          <p:cNvPr id="120" name="Google Shape;12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43" name="Google Shape;543;p65"/>
          <p:cNvSpPr txBox="1"/>
          <p:nvPr>
            <p:ph idx="4294967295" type="title"/>
          </p:nvPr>
        </p:nvSpPr>
        <p:spPr>
          <a:xfrm>
            <a:off x="468950" y="-21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with dataframes in Python</a:t>
            </a:r>
            <a:endParaRPr/>
          </a:p>
        </p:txBody>
      </p:sp>
      <p:graphicFrame>
        <p:nvGraphicFramePr>
          <p:cNvPr id="544" name="Google Shape;544;p65"/>
          <p:cNvGraphicFramePr/>
          <p:nvPr/>
        </p:nvGraphicFramePr>
        <p:xfrm>
          <a:off x="952500" y="1809750"/>
          <a:ext cx="3000000" cy="3000000"/>
        </p:xfrm>
        <a:graphic>
          <a:graphicData uri="http://schemas.openxmlformats.org/drawingml/2006/table">
            <a:tbl>
              <a:tblPr>
                <a:noFill/>
                <a:tableStyleId>{987E1F58-5D62-4EC1-8A65-66E8E705EAE6}</a:tableStyleId>
              </a:tblPr>
              <a:tblGrid>
                <a:gridCol w="1809750"/>
                <a:gridCol w="1809750"/>
                <a:gridCol w="1809750"/>
                <a:gridCol w="1809750"/>
              </a:tblGrid>
              <a:tr h="381000">
                <a:tc>
                  <a:txBody>
                    <a:bodyPr/>
                    <a:lstStyle/>
                    <a:p>
                      <a:pPr indent="0" lvl="0" marL="0" rtl="0" algn="l">
                        <a:spcBef>
                          <a:spcPts val="0"/>
                        </a:spcBef>
                        <a:spcAft>
                          <a:spcPts val="0"/>
                        </a:spcAft>
                        <a:buNone/>
                      </a:pPr>
                      <a:r>
                        <a:rPr lang="en"/>
                        <a:t>index</a:t>
                      </a:r>
                      <a:endParaRPr/>
                    </a:p>
                  </a:txBody>
                  <a:tcPr marT="91425" marB="91425" marR="91425" marL="91425"/>
                </a:tc>
                <a:tc>
                  <a:txBody>
                    <a:bodyPr/>
                    <a:lstStyle/>
                    <a:p>
                      <a:pPr indent="0" lvl="0" marL="0" rtl="0" algn="l">
                        <a:spcBef>
                          <a:spcPts val="0"/>
                        </a:spcBef>
                        <a:spcAft>
                          <a:spcPts val="0"/>
                        </a:spcAft>
                        <a:buNone/>
                      </a:pPr>
                      <a:r>
                        <a:rPr lang="en"/>
                        <a:t>col1</a:t>
                      </a:r>
                      <a:endParaRPr/>
                    </a:p>
                  </a:txBody>
                  <a:tcPr marT="91425" marB="91425" marR="91425" marL="91425"/>
                </a:tc>
                <a:tc>
                  <a:txBody>
                    <a:bodyPr/>
                    <a:lstStyle/>
                    <a:p>
                      <a:pPr indent="0" lvl="0" marL="0" rtl="0" algn="l">
                        <a:spcBef>
                          <a:spcPts val="0"/>
                        </a:spcBef>
                        <a:spcAft>
                          <a:spcPts val="0"/>
                        </a:spcAft>
                        <a:buNone/>
                      </a:pPr>
                      <a:r>
                        <a:rPr lang="en"/>
                        <a:t>col2</a:t>
                      </a:r>
                      <a:endParaRPr/>
                    </a:p>
                  </a:txBody>
                  <a:tcPr marT="91425" marB="91425" marR="91425" marL="91425"/>
                </a:tc>
                <a:tc>
                  <a:txBody>
                    <a:bodyPr/>
                    <a:lstStyle/>
                    <a:p>
                      <a:pPr indent="0" lvl="0" marL="0" rtl="0" algn="l">
                        <a:spcBef>
                          <a:spcPts val="0"/>
                        </a:spcBef>
                        <a:spcAft>
                          <a:spcPts val="0"/>
                        </a:spcAft>
                        <a:buNone/>
                      </a:pPr>
                      <a:r>
                        <a:rPr lang="en"/>
                        <a:t>col3</a:t>
                      </a:r>
                      <a:endParaRPr/>
                    </a:p>
                  </a:txBody>
                  <a:tcPr marT="91425" marB="91425" marR="91425" marL="91425"/>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50" name="Google Shape;550;p66"/>
          <p:cNvSpPr txBox="1"/>
          <p:nvPr>
            <p:ph idx="4294967295" type="title"/>
          </p:nvPr>
        </p:nvSpPr>
        <p:spPr>
          <a:xfrm>
            <a:off x="468950" y="-21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in Python using sklearn</a:t>
            </a:r>
            <a:endParaRPr/>
          </a:p>
        </p:txBody>
      </p:sp>
      <p:pic>
        <p:nvPicPr>
          <p:cNvPr id="551" name="Google Shape;551;p66"/>
          <p:cNvPicPr preferRelativeResize="0"/>
          <p:nvPr/>
        </p:nvPicPr>
        <p:blipFill>
          <a:blip r:embed="rId3">
            <a:alphaModFix/>
          </a:blip>
          <a:stretch>
            <a:fillRect/>
          </a:stretch>
        </p:blipFill>
        <p:spPr>
          <a:xfrm>
            <a:off x="1078550" y="771700"/>
            <a:ext cx="6408009" cy="4153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a:t>
            </a:r>
            <a:r>
              <a:rPr lang="en"/>
              <a:t>machine</a:t>
            </a:r>
            <a:r>
              <a:rPr lang="en"/>
              <a:t> learning</a:t>
            </a:r>
            <a:endParaRPr/>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21"/>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128" name="Google Shape;128;p21"/>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2"/>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136" name="Google Shape;136;p22"/>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137" name="Google Shape;137;p22"/>
          <p:cNvSpPr/>
          <p:nvPr/>
        </p:nvSpPr>
        <p:spPr>
          <a:xfrm>
            <a:off x="-25975" y="1084200"/>
            <a:ext cx="1193700" cy="6549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23"/>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145" name="Google Shape;145;p23"/>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146" name="Google Shape;146;p23"/>
          <p:cNvSpPr/>
          <p:nvPr/>
        </p:nvSpPr>
        <p:spPr>
          <a:xfrm>
            <a:off x="964625" y="1389000"/>
            <a:ext cx="1193700" cy="6549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2768" y="-65075"/>
            <a:ext cx="87348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machine learning</a:t>
            </a:r>
            <a:endParaRPr/>
          </a:p>
        </p:txBody>
      </p:sp>
      <p:sp>
        <p:nvSpPr>
          <p:cNvPr id="152" name="Google Shape;15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24"/>
          <p:cNvPicPr preferRelativeResize="0"/>
          <p:nvPr/>
        </p:nvPicPr>
        <p:blipFill>
          <a:blip r:embed="rId3">
            <a:alphaModFix/>
          </a:blip>
          <a:stretch>
            <a:fillRect/>
          </a:stretch>
        </p:blipFill>
        <p:spPr>
          <a:xfrm>
            <a:off x="112950" y="595175"/>
            <a:ext cx="8862825" cy="3902175"/>
          </a:xfrm>
          <a:prstGeom prst="rect">
            <a:avLst/>
          </a:prstGeom>
          <a:noFill/>
          <a:ln>
            <a:noFill/>
          </a:ln>
        </p:spPr>
      </p:pic>
      <p:sp>
        <p:nvSpPr>
          <p:cNvPr id="154" name="Google Shape;154;p24"/>
          <p:cNvSpPr txBox="1"/>
          <p:nvPr/>
        </p:nvSpPr>
        <p:spPr>
          <a:xfrm>
            <a:off x="3363175" y="4701775"/>
            <a:ext cx="5555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22222"/>
                </a:solidFill>
                <a:highlight>
                  <a:srgbClr val="FFFFFF"/>
                </a:highlight>
              </a:rPr>
              <a:t>Boutaba, Raouf, et al. </a:t>
            </a:r>
            <a:r>
              <a:rPr i="1" lang="en" sz="1100">
                <a:solidFill>
                  <a:srgbClr val="222222"/>
                </a:solidFill>
                <a:highlight>
                  <a:srgbClr val="FFFFFF"/>
                </a:highlight>
              </a:rPr>
              <a:t>Journal of Internet Services and Applications</a:t>
            </a:r>
            <a:r>
              <a:rPr lang="en" sz="1100">
                <a:solidFill>
                  <a:srgbClr val="222222"/>
                </a:solidFill>
                <a:highlight>
                  <a:srgbClr val="FFFFFF"/>
                </a:highlight>
              </a:rPr>
              <a:t> 9.1 (2018): 16.</a:t>
            </a:r>
            <a:endParaRPr sz="1100"/>
          </a:p>
        </p:txBody>
      </p:sp>
      <p:sp>
        <p:nvSpPr>
          <p:cNvPr id="155" name="Google Shape;155;p24"/>
          <p:cNvSpPr/>
          <p:nvPr/>
        </p:nvSpPr>
        <p:spPr>
          <a:xfrm>
            <a:off x="1269425" y="1770000"/>
            <a:ext cx="1839000" cy="6549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